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80"/>
  </p:notesMasterIdLst>
  <p:sldIdLst>
    <p:sldId id="452" r:id="rId2"/>
    <p:sldId id="570" r:id="rId3"/>
    <p:sldId id="454" r:id="rId4"/>
    <p:sldId id="455" r:id="rId5"/>
    <p:sldId id="465" r:id="rId6"/>
    <p:sldId id="462" r:id="rId7"/>
    <p:sldId id="463" r:id="rId8"/>
    <p:sldId id="471" r:id="rId9"/>
    <p:sldId id="271" r:id="rId10"/>
    <p:sldId id="268" r:id="rId11"/>
    <p:sldId id="375" r:id="rId12"/>
    <p:sldId id="376" r:id="rId13"/>
    <p:sldId id="283" r:id="rId14"/>
    <p:sldId id="274" r:id="rId15"/>
    <p:sldId id="374" r:id="rId16"/>
    <p:sldId id="284" r:id="rId17"/>
    <p:sldId id="285" r:id="rId18"/>
    <p:sldId id="309" r:id="rId19"/>
    <p:sldId id="258" r:id="rId20"/>
    <p:sldId id="311" r:id="rId21"/>
    <p:sldId id="313" r:id="rId22"/>
    <p:sldId id="354" r:id="rId23"/>
    <p:sldId id="496" r:id="rId24"/>
    <p:sldId id="520" r:id="rId25"/>
    <p:sldId id="522" r:id="rId26"/>
    <p:sldId id="524" r:id="rId27"/>
    <p:sldId id="498" r:id="rId28"/>
    <p:sldId id="503" r:id="rId29"/>
    <p:sldId id="527" r:id="rId30"/>
    <p:sldId id="504" r:id="rId31"/>
    <p:sldId id="506" r:id="rId32"/>
    <p:sldId id="507" r:id="rId33"/>
    <p:sldId id="509" r:id="rId34"/>
    <p:sldId id="510" r:id="rId35"/>
    <p:sldId id="512" r:id="rId36"/>
    <p:sldId id="513" r:id="rId37"/>
    <p:sldId id="532" r:id="rId38"/>
    <p:sldId id="533" r:id="rId39"/>
    <p:sldId id="515" r:id="rId40"/>
    <p:sldId id="516" r:id="rId41"/>
    <p:sldId id="518" r:id="rId42"/>
    <p:sldId id="543" r:id="rId43"/>
    <p:sldId id="519" r:id="rId44"/>
    <p:sldId id="368" r:id="rId45"/>
    <p:sldId id="369" r:id="rId46"/>
    <p:sldId id="472" r:id="rId47"/>
    <p:sldId id="474" r:id="rId48"/>
    <p:sldId id="380" r:id="rId49"/>
    <p:sldId id="568" r:id="rId50"/>
    <p:sldId id="478" r:id="rId51"/>
    <p:sldId id="479" r:id="rId52"/>
    <p:sldId id="480" r:id="rId53"/>
    <p:sldId id="544" r:id="rId54"/>
    <p:sldId id="569" r:id="rId55"/>
    <p:sldId id="567" r:id="rId56"/>
    <p:sldId id="476" r:id="rId57"/>
    <p:sldId id="477" r:id="rId58"/>
    <p:sldId id="481" r:id="rId59"/>
    <p:sldId id="560" r:id="rId60"/>
    <p:sldId id="559" r:id="rId61"/>
    <p:sldId id="482" r:id="rId62"/>
    <p:sldId id="561" r:id="rId63"/>
    <p:sldId id="562" r:id="rId64"/>
    <p:sldId id="557" r:id="rId65"/>
    <p:sldId id="563" r:id="rId66"/>
    <p:sldId id="564" r:id="rId67"/>
    <p:sldId id="556" r:id="rId68"/>
    <p:sldId id="565" r:id="rId69"/>
    <p:sldId id="566" r:id="rId70"/>
    <p:sldId id="548" r:id="rId71"/>
    <p:sldId id="549" r:id="rId72"/>
    <p:sldId id="550" r:id="rId73"/>
    <p:sldId id="551" r:id="rId74"/>
    <p:sldId id="552" r:id="rId75"/>
    <p:sldId id="553" r:id="rId76"/>
    <p:sldId id="554" r:id="rId77"/>
    <p:sldId id="555" r:id="rId78"/>
    <p:sldId id="392" r:id="rId79"/>
  </p:sldIdLst>
  <p:sldSz cx="9144000" cy="6858000" type="screen4x3"/>
  <p:notesSz cx="7315200" cy="9601200"/>
  <p:embeddedFontLst>
    <p:embeddedFont>
      <p:font typeface="B Vahid" panose="00000700000000000000" pitchFamily="2" charset="-78"/>
      <p:bold r:id="rId81"/>
    </p:embeddedFont>
    <p:embeddedFont>
      <p:font typeface="A KORDi" panose="020B0604020202020204" charset="-78"/>
      <p:regular r:id="rId82"/>
    </p:embeddedFont>
    <p:embeddedFont>
      <p:font typeface="Tahoma" panose="020B0604030504040204" pitchFamily="34" charset="0"/>
      <p:regular r:id="rId83"/>
      <p:bold r:id="rId84"/>
    </p:embeddedFont>
    <p:embeddedFont>
      <p:font typeface="A Chamran" panose="020B0604020202020204" charset="-78"/>
      <p:regular r:id="rId85"/>
    </p:embeddedFont>
    <p:embeddedFont>
      <p:font typeface="B Yekan" panose="00000400000000000000" pitchFamily="2" charset="-78"/>
      <p:regular r:id="rId86"/>
    </p:embeddedFont>
    <p:embeddedFont>
      <p:font typeface="Dast Nevis" panose="020B0604020202020204" charset="-78"/>
      <p:regular r:id="rId87"/>
    </p:embeddedFont>
    <p:embeddedFont>
      <p:font typeface="B Roya" panose="00000400000000000000" pitchFamily="2" charset="-78"/>
      <p:regular r:id="rId88"/>
      <p:bold r:id="rId89"/>
    </p:embeddedFont>
    <p:embeddedFont>
      <p:font typeface="Century Gothic" panose="020B0604020202020204" charset="0"/>
      <p:regular r:id="rId90"/>
      <p:bold r:id="rId91"/>
      <p:italic r:id="rId92"/>
      <p:boldItalic r:id="rId93"/>
    </p:embeddedFont>
    <p:embeddedFont>
      <p:font typeface="B Koodak" panose="00000700000000000000" pitchFamily="2" charset="-78"/>
      <p:bold r:id="rId94"/>
    </p:embeddedFont>
    <p:embeddedFont>
      <p:font typeface="XM Vahid" panose="020B0604020202020204" charset="-78"/>
      <p:regular r:id="rId95"/>
      <p:bold r:id="rId96"/>
      <p:italic r:id="rId97"/>
      <p:boldItalic r:id="rId98"/>
    </p:embeddedFont>
    <p:embeddedFont>
      <p:font typeface="B Titr" panose="00000700000000000000" pitchFamily="2" charset="-78"/>
      <p:bold r:id="rId99"/>
    </p:embeddedFont>
    <p:embeddedFont>
      <p:font typeface="Calibri" panose="020F0502020204030204" pitchFamily="34" charset="0"/>
      <p:regular r:id="rId100"/>
      <p:bold r:id="rId101"/>
      <p:italic r:id="rId102"/>
      <p:boldItalic r:id="rId103"/>
    </p:embeddedFont>
    <p:embeddedFont>
      <p:font typeface="A Rezvan" panose="020B0604020202020204" charset="-78"/>
      <p:regular r:id="rId104"/>
    </p:embeddedFont>
    <p:embeddedFont>
      <p:font typeface="Cordia New" panose="020B0304020202020204" pitchFamily="34" charset="-34"/>
      <p:regular r:id="rId105"/>
      <p:bold r:id="rId106"/>
      <p:italic r:id="rId107"/>
      <p:boldItalic r:id="rId108"/>
    </p:embeddedFont>
    <p:embeddedFont>
      <p:font typeface="Iranian Sans" panose="020B0604020202020204" charset="-78"/>
      <p:regular r:id="rId109"/>
    </p:embeddedFont>
    <p:embeddedFont>
      <p:font typeface="B Elm" panose="020B0604020202020204" charset="-78"/>
      <p:regular r:id="rId110"/>
      <p:italic r:id="rId111"/>
    </p:embeddedFont>
    <p:embeddedFont>
      <p:font typeface="B Zar" panose="00000400000000000000" pitchFamily="2" charset="-78"/>
      <p:regular r:id="rId112"/>
      <p:bold r:id="rId113"/>
    </p:embeddedFont>
  </p:embeddedFontLst>
  <p:defaultTextStyle>
    <a:defPPr>
      <a:defRPr lang="es-MX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DCE6F2"/>
    <a:srgbClr val="CCFF66"/>
    <a:srgbClr val="D1F3D1"/>
    <a:srgbClr val="454359"/>
    <a:srgbClr val="588BC2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662" autoAdjust="0"/>
    <p:restoredTop sz="94660"/>
  </p:normalViewPr>
  <p:slideViewPr>
    <p:cSldViewPr>
      <p:cViewPr varScale="1">
        <p:scale>
          <a:sx n="74" d="100"/>
          <a:sy n="74" d="100"/>
        </p:scale>
        <p:origin x="624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4.fntdata"/><Relationship Id="rId89" Type="http://schemas.openxmlformats.org/officeDocument/2006/relationships/font" Target="fonts/font9.fntdata"/><Relationship Id="rId112" Type="http://schemas.openxmlformats.org/officeDocument/2006/relationships/font" Target="fonts/font32.fntdata"/><Relationship Id="rId16" Type="http://schemas.openxmlformats.org/officeDocument/2006/relationships/slide" Target="slides/slide15.xml"/><Relationship Id="rId107" Type="http://schemas.openxmlformats.org/officeDocument/2006/relationships/font" Target="fonts/font27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font" Target="fonts/font7.fntdata"/><Relationship Id="rId102" Type="http://schemas.openxmlformats.org/officeDocument/2006/relationships/font" Target="fonts/font22.fntdata"/><Relationship Id="rId110" Type="http://schemas.openxmlformats.org/officeDocument/2006/relationships/font" Target="fonts/font30.fntdata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2.fntdata"/><Relationship Id="rId90" Type="http://schemas.openxmlformats.org/officeDocument/2006/relationships/font" Target="fonts/font10.fntdata"/><Relationship Id="rId95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font" Target="fonts/font20.fntdata"/><Relationship Id="rId105" Type="http://schemas.openxmlformats.org/officeDocument/2006/relationships/font" Target="fonts/font25.fntdata"/><Relationship Id="rId113" Type="http://schemas.openxmlformats.org/officeDocument/2006/relationships/font" Target="fonts/font3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93" Type="http://schemas.openxmlformats.org/officeDocument/2006/relationships/font" Target="fonts/font13.fntdata"/><Relationship Id="rId98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font" Target="fonts/font23.fntdata"/><Relationship Id="rId108" Type="http://schemas.openxmlformats.org/officeDocument/2006/relationships/font" Target="fonts/font28.fntdata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3.fntdata"/><Relationship Id="rId88" Type="http://schemas.openxmlformats.org/officeDocument/2006/relationships/font" Target="fonts/font8.fntdata"/><Relationship Id="rId91" Type="http://schemas.openxmlformats.org/officeDocument/2006/relationships/font" Target="fonts/font11.fntdata"/><Relationship Id="rId96" Type="http://schemas.openxmlformats.org/officeDocument/2006/relationships/font" Target="fonts/font16.fntdata"/><Relationship Id="rId111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26.fntdata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94" Type="http://schemas.openxmlformats.org/officeDocument/2006/relationships/font" Target="fonts/font14.fntdata"/><Relationship Id="rId99" Type="http://schemas.openxmlformats.org/officeDocument/2006/relationships/font" Target="fonts/font19.fntdata"/><Relationship Id="rId101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9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7.fntdata"/><Relationship Id="rId104" Type="http://schemas.openxmlformats.org/officeDocument/2006/relationships/font" Target="fonts/font2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19B96F78-FA99-4A3F-84FB-D490753A3332}" type="datetimeFigureOut">
              <a:rPr lang="es-MX"/>
              <a:pPr>
                <a:defRPr/>
              </a:pPr>
              <a:t>15/08/2018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s-MX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s-MX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75F9352B-8B05-48C4-B45B-8341349479A8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82378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0806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5F3DDF-E0BF-4EC6-ACF9-DDA7A4B3777B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6073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5F3DDF-E0BF-4EC6-ACF9-DDA7A4B3777B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1579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5F3DDF-E0BF-4EC6-ACF9-DDA7A4B3777B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559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4E37032-D4C5-4FD3-9B7B-210A08C1A45D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32990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E240A9-9DDD-4638-BE96-300EE968CE24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79435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E240A9-9DDD-4638-BE96-300EE968CE24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08427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32F9BF9-9D2C-45A4-9902-498453482C17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7268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9E17BCC-2F56-4820-8AAB-D7B36CB1C731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56753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9E17BCC-2F56-4820-8AAB-D7B36CB1C731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2940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C903E0B-D850-49BE-ADBE-F58AB9905DFB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0661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53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C903E0B-D850-49BE-ADBE-F58AB9905DFB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1665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چندوج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202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چندوج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732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443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176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947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749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0738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تام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46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72737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47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7929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1391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48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91682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تام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49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210095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تام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50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32787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تام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51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22479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تام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52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91928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53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39873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54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898936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تام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55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36861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58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33572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59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73998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4984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تام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60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51995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61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895829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62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489419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تام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63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1634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64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77202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65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01552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تام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66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45176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67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91573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68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23366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تام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69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6959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45315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8006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9876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158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42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672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6DB9222-54EC-4F84-93B4-919E4D369B0F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3875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01D01-3C56-4CA2-8CDA-C51E72591808}" type="datetimeFigureOut">
              <a:rPr lang="es-MX"/>
              <a:pPr>
                <a:defRPr/>
              </a:pPr>
              <a:t>15/08/2018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CB607-B7FF-459C-9223-D97CFABC01C7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06668-CFE2-4F0F-9600-B6CCD5CD9408}" type="datetimeFigureOut">
              <a:rPr lang="es-MX"/>
              <a:pPr>
                <a:defRPr/>
              </a:pPr>
              <a:t>15/08/2018</a:t>
            </a:fld>
            <a:endParaRPr lang="es-MX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10D81D-81E3-406D-9448-4C3EFEADC73B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7E85DB-CFBB-4489-8439-02AC5A7A03D5}" type="datetimeFigureOut">
              <a:rPr lang="es-MX"/>
              <a:pPr>
                <a:defRPr/>
              </a:pPr>
              <a:t>15/08/2018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7E857-3DA3-424F-8906-C6CDC9824AEA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0194B-4649-4D52-840A-DB2E13E82D8C}" type="datetimeFigureOut">
              <a:rPr lang="es-MX"/>
              <a:pPr>
                <a:defRPr/>
              </a:pPr>
              <a:t>15/08/2018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EFE0DA-07E1-4465-A768-08F4F3C544DE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MX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C667C-9FFA-43C7-BE7A-B3C09EF07CBF}" type="datetimeFigureOut">
              <a:rPr lang="es-MX"/>
              <a:pPr>
                <a:defRPr/>
              </a:pPr>
              <a:t>15/08/2018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3F5D1-8F35-4E7B-8D42-893806A89971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82247A-3A31-469B-9C4D-DD2C8A220852}" type="datetimeFigureOut">
              <a:rPr lang="es-MX" smtClean="0"/>
              <a:pPr>
                <a:defRPr/>
              </a:pPr>
              <a:t>15/08/2018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193630-F8AB-4D1E-933A-AE87E15833F2}" type="slidenum">
              <a:rPr lang="es-MX" smtClean="0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016DE-99BA-4B30-876B-D75753BFBE83}" type="datetimeFigureOut">
              <a:rPr lang="es-MX"/>
              <a:pPr>
                <a:defRPr/>
              </a:pPr>
              <a:t>15/08/2018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035F3-FF6E-48D5-A574-59714E53361F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0F1FE-8439-417A-98DD-BEAFC05515C2}" type="datetimeFigureOut">
              <a:rPr lang="es-MX"/>
              <a:pPr>
                <a:defRPr/>
              </a:pPr>
              <a:t>15/08/2018</a:t>
            </a:fld>
            <a:endParaRPr lang="es-MX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02761-65DE-4CE9-B63E-82FC5FAC9C53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D0E40-9C88-4076-9616-782685EB905C}" type="datetimeFigureOut">
              <a:rPr lang="es-MX"/>
              <a:pPr>
                <a:defRPr/>
              </a:pPr>
              <a:t>15/08/2018</a:t>
            </a:fld>
            <a:endParaRPr lang="es-MX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2F6F3D-02D8-461D-B86E-CCE23B34FFC4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774554-5105-4C23-ADF6-1BC138433AB5}" type="datetimeFigureOut">
              <a:rPr lang="es-MX"/>
              <a:pPr>
                <a:defRPr/>
              </a:pPr>
              <a:t>15/08/2018</a:t>
            </a:fld>
            <a:endParaRPr lang="es-MX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05ED87-A458-4F2B-AEB1-F22C1D7E8FB6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68DB1-1E38-4A39-83C8-411A18847D89}" type="datetimeFigureOut">
              <a:rPr lang="es-MX"/>
              <a:pPr>
                <a:defRPr/>
              </a:pPr>
              <a:t>15/08/2018</a:t>
            </a:fld>
            <a:endParaRPr lang="es-MX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9B93E-3958-4CFB-BAF7-D498E52ED40E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A5C0EF-47C3-49F3-AA7C-4E9C3685CC9E}" type="datetimeFigureOut">
              <a:rPr lang="es-MX"/>
              <a:pPr>
                <a:defRPr/>
              </a:pPr>
              <a:t>15/08/2018</a:t>
            </a:fld>
            <a:endParaRPr lang="es-MX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E8DE1A-F5F6-46C2-97A6-675768968F29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s-MX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1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882247A-3A31-469B-9C4D-DD2C8A220852}" type="datetimeFigureOut">
              <a:rPr lang="es-MX"/>
              <a:pPr>
                <a:defRPr/>
              </a:pPr>
              <a:t>15/08/2018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5193630-F8AB-4D1E-933A-AE87E15833F2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linkedin.com/in/mahdinasseri" TargetMode="External"/><Relationship Id="rId4" Type="http://schemas.openxmlformats.org/officeDocument/2006/relationships/hyperlink" Target="http://www.slideshare.net/mahdinasseri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jpe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https://www.linkedin.com/in/mahdinasseri" TargetMode="External"/><Relationship Id="rId4" Type="http://schemas.openxmlformats.org/officeDocument/2006/relationships/hyperlink" Target="http://www.slideshare.net/mahdinasseri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2" descr="https://image.freepik.com/free-vector/abstract-background-connected-concept_23-2147493969.jpg"/>
          <p:cNvSpPr>
            <a:spLocks noChangeAspect="1" noChangeArrowheads="1"/>
          </p:cNvSpPr>
          <p:nvPr/>
        </p:nvSpPr>
        <p:spPr bwMode="auto">
          <a:xfrm>
            <a:off x="155575" y="-144462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C:\Documents and Settings\Administrator\Desktop\IoT\27304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4572000"/>
          </a:xfrm>
          <a:prstGeom prst="rect">
            <a:avLst/>
          </a:prstGeom>
          <a:noFill/>
        </p:spPr>
      </p:pic>
      <p:pic>
        <p:nvPicPr>
          <p:cNvPr id="10" name="Picture 6" descr="C:\Documents and Settings\Administrator\Desktop\IoT\273044.jpg"/>
          <p:cNvPicPr>
            <a:picLocks noChangeAspect="1" noChangeArrowheads="1"/>
          </p:cNvPicPr>
          <p:nvPr/>
        </p:nvPicPr>
        <p:blipFill>
          <a:blip r:embed="rId4" cstate="print"/>
          <a:srcRect t="95075"/>
          <a:stretch>
            <a:fillRect/>
          </a:stretch>
        </p:blipFill>
        <p:spPr bwMode="auto">
          <a:xfrm flipV="1">
            <a:off x="0" y="4572000"/>
            <a:ext cx="9144000" cy="2286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1" y="4221088"/>
            <a:ext cx="91440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Chamran" pitchFamily="2" charset="-78"/>
              </a:rPr>
              <a:t>مدل کسب و کار</a:t>
            </a:r>
            <a:r>
              <a:rPr lang="fa-IR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Chamran" pitchFamily="2" charset="-78"/>
              </a:rPr>
              <a:t> </a:t>
            </a:r>
            <a:r>
              <a:rPr lang="fa-I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Chamran" pitchFamily="2" charset="-78"/>
              </a:rPr>
              <a:t>برای </a:t>
            </a:r>
          </a:p>
          <a:p>
            <a:pPr algn="ctr" rtl="1"/>
            <a:r>
              <a:rPr lang="fa-IR" sz="8800" dirty="0" smtClean="0">
                <a:solidFill>
                  <a:srgbClr val="FFFF00"/>
                </a:solidFill>
                <a:cs typeface="A Chamran" pitchFamily="2" charset="-78"/>
              </a:rPr>
              <a:t>اینترنت اشیا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630932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solidFill>
                  <a:schemeClr val="bg1">
                    <a:lumMod val="95000"/>
                  </a:schemeClr>
                </a:solidFill>
                <a:cs typeface="B Yekan" pitchFamily="2" charset="-78"/>
              </a:rPr>
              <a:t>مهدی ناصری | مدرسه تابستانی اینترنت اشیا | دانشگاه صنعتی امیرکبیر | تابستان </a:t>
            </a:r>
            <a:r>
              <a:rPr lang="fa-IR" dirty="0" smtClean="0">
                <a:solidFill>
                  <a:schemeClr val="bg1">
                    <a:lumMod val="95000"/>
                  </a:schemeClr>
                </a:solidFill>
                <a:cs typeface="B Yekan" pitchFamily="2" charset="-78"/>
              </a:rPr>
              <a:t>9۷</a:t>
            </a:r>
            <a:endParaRPr lang="en-US" dirty="0">
              <a:solidFill>
                <a:schemeClr val="bg1">
                  <a:lumMod val="95000"/>
                </a:schemeClr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3588" y="-5067944"/>
            <a:ext cx="7293446" cy="7406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4051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" name="TextBox 5"/>
          <p:cNvSpPr txBox="1"/>
          <p:nvPr/>
        </p:nvSpPr>
        <p:spPr>
          <a:xfrm>
            <a:off x="1249317" y="2763839"/>
            <a:ext cx="6535738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B Yekan" pitchFamily="2" charset="-78"/>
              </a:rPr>
              <a:t>یک مدل کسب و کار چیزی جز نمایش نحوه درآمدزایی یک سازمان نیست</a:t>
            </a:r>
            <a:endParaRPr lang="es-MX" sz="3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B Yekan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9981" y="1055657"/>
            <a:ext cx="1419225" cy="56323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36000" b="1" dirty="0">
                <a:solidFill>
                  <a:schemeClr val="accent6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“</a:t>
            </a:r>
          </a:p>
        </p:txBody>
      </p:sp>
      <p:sp>
        <p:nvSpPr>
          <p:cNvPr id="8" name="Rectangle 7"/>
          <p:cNvSpPr/>
          <p:nvPr/>
        </p:nvSpPr>
        <p:spPr>
          <a:xfrm>
            <a:off x="7188397" y="779214"/>
            <a:ext cx="2028119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34400" dirty="0" smtClean="0">
                <a:solidFill>
                  <a:schemeClr val="accent6">
                    <a:lumMod val="75000"/>
                  </a:schemeClr>
                </a:solidFill>
                <a:cs typeface="B Titr" pitchFamily="2" charset="-78"/>
              </a:rPr>
              <a:t>1</a:t>
            </a:r>
            <a:endParaRPr lang="en-US" sz="34400" dirty="0" smtClean="0">
              <a:solidFill>
                <a:schemeClr val="accent6">
                  <a:lumMod val="75000"/>
                </a:schemeClr>
              </a:solidFill>
              <a:cs typeface="B Titr" pitchFamily="2" charset="-78"/>
            </a:endParaRPr>
          </a:p>
        </p:txBody>
      </p:sp>
      <p:pic>
        <p:nvPicPr>
          <p:cNvPr id="1028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1580" y="4437112"/>
            <a:ext cx="7293446" cy="740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3588" y="-5067944"/>
            <a:ext cx="7293446" cy="7406000"/>
          </a:xfrm>
          <a:prstGeom prst="rect">
            <a:avLst/>
          </a:prstGeom>
          <a:noFill/>
        </p:spPr>
      </p:pic>
      <p:pic>
        <p:nvPicPr>
          <p:cNvPr id="10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1580" y="4437112"/>
            <a:ext cx="7293446" cy="7406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4051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" name="TextBox 6"/>
          <p:cNvSpPr txBox="1"/>
          <p:nvPr/>
        </p:nvSpPr>
        <p:spPr>
          <a:xfrm>
            <a:off x="299981" y="1055657"/>
            <a:ext cx="1419225" cy="56323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36000" b="1" dirty="0">
                <a:solidFill>
                  <a:schemeClr val="accent6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“</a:t>
            </a:r>
          </a:p>
        </p:txBody>
      </p:sp>
      <p:sp>
        <p:nvSpPr>
          <p:cNvPr id="8" name="Rectangle 7"/>
          <p:cNvSpPr/>
          <p:nvPr/>
        </p:nvSpPr>
        <p:spPr>
          <a:xfrm>
            <a:off x="6869018" y="959234"/>
            <a:ext cx="2563522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34400" dirty="0" smtClean="0">
                <a:solidFill>
                  <a:schemeClr val="accent5">
                    <a:lumMod val="75000"/>
                  </a:schemeClr>
                </a:solidFill>
                <a:cs typeface="B Titr" pitchFamily="2" charset="-78"/>
              </a:rPr>
              <a:t>2</a:t>
            </a:r>
            <a:endParaRPr lang="en-US" sz="34400" dirty="0" smtClean="0">
              <a:solidFill>
                <a:schemeClr val="accent5">
                  <a:lumMod val="75000"/>
                </a:schemeClr>
              </a:solidFill>
              <a:cs typeface="B Titr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8856" y="2492896"/>
            <a:ext cx="6535738" cy="17543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B Yekan" pitchFamily="2" charset="-78"/>
              </a:rPr>
              <a:t>یک مدل کسب و کار ساده‌ترین راه برای فهم نحوه بهره‌مندی از فرصت‌های بازار است.</a:t>
            </a:r>
            <a:endParaRPr lang="es-MX" sz="3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3588" y="-5067944"/>
            <a:ext cx="7293446" cy="7406000"/>
          </a:xfrm>
          <a:prstGeom prst="rect">
            <a:avLst/>
          </a:prstGeom>
          <a:noFill/>
        </p:spPr>
      </p:pic>
      <p:pic>
        <p:nvPicPr>
          <p:cNvPr id="10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1580" y="4437112"/>
            <a:ext cx="7293446" cy="7406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4051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" name="TextBox 6"/>
          <p:cNvSpPr txBox="1"/>
          <p:nvPr/>
        </p:nvSpPr>
        <p:spPr>
          <a:xfrm>
            <a:off x="299981" y="1055657"/>
            <a:ext cx="1419225" cy="56323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36000" b="1" dirty="0">
                <a:solidFill>
                  <a:schemeClr val="accent6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“</a:t>
            </a:r>
          </a:p>
        </p:txBody>
      </p:sp>
      <p:sp>
        <p:nvSpPr>
          <p:cNvPr id="8" name="Rectangle 7"/>
          <p:cNvSpPr/>
          <p:nvPr/>
        </p:nvSpPr>
        <p:spPr>
          <a:xfrm>
            <a:off x="6627346" y="1116317"/>
            <a:ext cx="2589170" cy="45089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8700" dirty="0" smtClean="0">
                <a:solidFill>
                  <a:schemeClr val="accent2">
                    <a:lumMod val="75000"/>
                  </a:schemeClr>
                </a:solidFill>
                <a:cs typeface="B Titr" pitchFamily="2" charset="-78"/>
              </a:rPr>
              <a:t>3</a:t>
            </a:r>
            <a:endParaRPr lang="en-US" sz="28700" dirty="0" smtClean="0">
              <a:solidFill>
                <a:schemeClr val="accent2">
                  <a:lumMod val="75000"/>
                </a:schemeClr>
              </a:solidFill>
              <a:cs typeface="B Titr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2342" y="2564904"/>
            <a:ext cx="551790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B Yekan" pitchFamily="2" charset="-78"/>
              </a:rPr>
              <a:t>مدل کسب و کار هسته یک طرح تجاری و هر مستند راهبردی دیگر است</a:t>
            </a:r>
            <a:endParaRPr lang="es-MX" sz="3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3"/>
          <p:cNvSpPr txBox="1">
            <a:spLocks noChangeArrowheads="1"/>
          </p:cNvSpPr>
          <p:nvPr/>
        </p:nvSpPr>
        <p:spPr bwMode="auto">
          <a:xfrm>
            <a:off x="701677" y="2830513"/>
            <a:ext cx="525656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بیایید آن را ساده‌تر کنیم...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013076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pic>
        <p:nvPicPr>
          <p:cNvPr id="4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Box 16"/>
          <p:cNvSpPr txBox="1">
            <a:spLocks noChangeArrowheads="1"/>
          </p:cNvSpPr>
          <p:nvPr/>
        </p:nvSpPr>
        <p:spPr bwMode="auto">
          <a:xfrm>
            <a:off x="701675" y="471488"/>
            <a:ext cx="38379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بوم: یک فضای خالی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54051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pic>
        <p:nvPicPr>
          <p:cNvPr id="4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914777" y="1785940"/>
            <a:ext cx="1357313" cy="2928937"/>
          </a:xfrm>
          <a:prstGeom prst="roundRect">
            <a:avLst>
              <a:gd name="adj" fmla="val 17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accent5">
                    <a:lumMod val="50000"/>
                  </a:schemeClr>
                </a:solidFill>
                <a:cs typeface="B Yekan" pitchFamily="2" charset="-78"/>
              </a:rPr>
              <a:t>چه چیزی؟</a:t>
            </a:r>
            <a:endParaRPr lang="es-MX" sz="2400" b="1" dirty="0">
              <a:solidFill>
                <a:schemeClr val="accent5">
                  <a:lumMod val="50000"/>
                </a:schemeClr>
              </a:solidFill>
              <a:cs typeface="B Yekan" pitchFamily="2" charset="-78"/>
            </a:endParaRPr>
          </a:p>
        </p:txBody>
      </p:sp>
      <p:sp>
        <p:nvSpPr>
          <p:cNvPr id="22531" name="TextBox 16"/>
          <p:cNvSpPr txBox="1">
            <a:spLocks noChangeArrowheads="1"/>
          </p:cNvSpPr>
          <p:nvPr/>
        </p:nvSpPr>
        <p:spPr bwMode="auto">
          <a:xfrm>
            <a:off x="701675" y="471488"/>
            <a:ext cx="38379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بوم: یک فضای خالی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54051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pic>
        <p:nvPicPr>
          <p:cNvPr id="5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403850" y="1785940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bg2">
                    <a:lumMod val="10000"/>
                  </a:schemeClr>
                </a:solidFill>
                <a:cs typeface="B Yekan" pitchFamily="2" charset="-78"/>
              </a:rPr>
              <a:t>چه کسی؟</a:t>
            </a:r>
            <a:endParaRPr lang="es-MX" sz="2400" b="1" dirty="0">
              <a:solidFill>
                <a:schemeClr val="bg2">
                  <a:lumMod val="10000"/>
                </a:schemeClr>
              </a:solidFill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14777" y="1785940"/>
            <a:ext cx="1357313" cy="2928937"/>
          </a:xfrm>
          <a:prstGeom prst="roundRect">
            <a:avLst>
              <a:gd name="adj" fmla="val 17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accent5">
                    <a:lumMod val="50000"/>
                  </a:schemeClr>
                </a:solidFill>
                <a:cs typeface="B Yekan" pitchFamily="2" charset="-78"/>
              </a:rPr>
              <a:t>چه چیزی؟</a:t>
            </a:r>
            <a:endParaRPr lang="es-MX" sz="2400" b="1" dirty="0">
              <a:solidFill>
                <a:schemeClr val="accent5">
                  <a:lumMod val="50000"/>
                </a:schemeClr>
              </a:solidFill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54051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" name="TextBox 16"/>
          <p:cNvSpPr txBox="1">
            <a:spLocks noChangeArrowheads="1"/>
          </p:cNvSpPr>
          <p:nvPr/>
        </p:nvSpPr>
        <p:spPr bwMode="auto">
          <a:xfrm>
            <a:off x="701675" y="471488"/>
            <a:ext cx="38379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بوم: یک فضای خالی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pic>
        <p:nvPicPr>
          <p:cNvPr id="9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47725" y="1785940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accent3">
                    <a:lumMod val="50000"/>
                  </a:schemeClr>
                </a:solidFill>
                <a:cs typeface="B Yekan" pitchFamily="2" charset="-78"/>
              </a:rPr>
              <a:t>چگونه؟</a:t>
            </a:r>
            <a:endParaRPr lang="es-MX" sz="2400" b="1" dirty="0">
              <a:solidFill>
                <a:schemeClr val="accent3">
                  <a:lumMod val="50000"/>
                </a:schemeClr>
              </a:solidFill>
              <a:cs typeface="B Yekan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03850" y="1785940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bg2">
                    <a:lumMod val="10000"/>
                  </a:schemeClr>
                </a:solidFill>
                <a:cs typeface="B Yekan" pitchFamily="2" charset="-78"/>
              </a:rPr>
              <a:t>چه کسی؟</a:t>
            </a:r>
            <a:endParaRPr lang="es-MX" sz="2400" b="1" dirty="0">
              <a:solidFill>
                <a:schemeClr val="bg2">
                  <a:lumMod val="10000"/>
                </a:schemeClr>
              </a:solidFill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14777" y="1785940"/>
            <a:ext cx="1357313" cy="2928937"/>
          </a:xfrm>
          <a:prstGeom prst="roundRect">
            <a:avLst>
              <a:gd name="adj" fmla="val 17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accent5">
                    <a:lumMod val="50000"/>
                  </a:schemeClr>
                </a:solidFill>
                <a:cs typeface="B Yekan" pitchFamily="2" charset="-78"/>
              </a:rPr>
              <a:t>چه چیزی؟</a:t>
            </a:r>
            <a:endParaRPr lang="es-MX" sz="2400" b="1" dirty="0">
              <a:solidFill>
                <a:schemeClr val="accent5">
                  <a:lumMod val="50000"/>
                </a:schemeClr>
              </a:solidFill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54051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8" name="TextBox 16"/>
          <p:cNvSpPr txBox="1">
            <a:spLocks noChangeArrowheads="1"/>
          </p:cNvSpPr>
          <p:nvPr/>
        </p:nvSpPr>
        <p:spPr bwMode="auto">
          <a:xfrm>
            <a:off x="701675" y="471488"/>
            <a:ext cx="38379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بوم: یک فضای خالی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pic>
        <p:nvPicPr>
          <p:cNvPr id="9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  <p:sp>
        <p:nvSpPr>
          <p:cNvPr id="3" name="Rounded Rectangle 2"/>
          <p:cNvSpPr/>
          <p:nvPr/>
        </p:nvSpPr>
        <p:spPr>
          <a:xfrm>
            <a:off x="847725" y="1785940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accent3">
                    <a:lumMod val="50000"/>
                  </a:schemeClr>
                </a:solidFill>
                <a:cs typeface="B Yekan" pitchFamily="2" charset="-78"/>
              </a:rPr>
              <a:t>چگونه؟</a:t>
            </a:r>
            <a:endParaRPr lang="es-MX" sz="2400" b="1" dirty="0">
              <a:solidFill>
                <a:schemeClr val="accent3">
                  <a:lumMod val="50000"/>
                </a:schemeClr>
              </a:solidFill>
              <a:cs typeface="B Yekan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03850" y="1785940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bg2">
                    <a:lumMod val="10000"/>
                  </a:schemeClr>
                </a:solidFill>
                <a:cs typeface="B Yekan" pitchFamily="2" charset="-78"/>
              </a:rPr>
              <a:t>چه کسی؟</a:t>
            </a:r>
            <a:endParaRPr lang="es-MX" sz="2400" b="1" dirty="0">
              <a:solidFill>
                <a:schemeClr val="bg2">
                  <a:lumMod val="10000"/>
                </a:schemeClr>
              </a:solidFill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14777" y="1785940"/>
            <a:ext cx="1357313" cy="2928937"/>
          </a:xfrm>
          <a:prstGeom prst="roundRect">
            <a:avLst>
              <a:gd name="adj" fmla="val 17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accent5">
                    <a:lumMod val="50000"/>
                  </a:schemeClr>
                </a:solidFill>
                <a:cs typeface="B Yekan" pitchFamily="2" charset="-78"/>
              </a:rPr>
              <a:t>چه چیزی؟</a:t>
            </a:r>
            <a:endParaRPr lang="es-MX" sz="2400" b="1" dirty="0">
              <a:solidFill>
                <a:schemeClr val="accent5">
                  <a:lumMod val="50000"/>
                </a:schemeClr>
              </a:solidFill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54051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8" name="TextBox 16"/>
          <p:cNvSpPr txBox="1">
            <a:spLocks noChangeArrowheads="1"/>
          </p:cNvSpPr>
          <p:nvPr/>
        </p:nvSpPr>
        <p:spPr bwMode="auto">
          <a:xfrm>
            <a:off x="701675" y="471488"/>
            <a:ext cx="38379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بوم: یک فضای خالی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8973" y="4857750"/>
            <a:ext cx="7429552" cy="9811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Yekan" pitchFamily="2" charset="-78"/>
              </a:rPr>
              <a:t>چه مقدار؟</a:t>
            </a:r>
            <a:endParaRPr lang="es-MX" sz="2400" b="1" dirty="0">
              <a:solidFill>
                <a:schemeClr val="tx1">
                  <a:lumMod val="75000"/>
                  <a:lumOff val="25000"/>
                </a:schemeClr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  <p:sp>
        <p:nvSpPr>
          <p:cNvPr id="3" name="Rounded Rectangle 2"/>
          <p:cNvSpPr/>
          <p:nvPr/>
        </p:nvSpPr>
        <p:spPr>
          <a:xfrm>
            <a:off x="847725" y="1785940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8973" y="4857750"/>
            <a:ext cx="7429552" cy="9811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03850" y="1785940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14777" y="1785940"/>
            <a:ext cx="1357313" cy="2928937"/>
          </a:xfrm>
          <a:prstGeom prst="roundRect">
            <a:avLst>
              <a:gd name="adj" fmla="val 17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93775" y="1931989"/>
            <a:ext cx="1460500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شرکای کلیدی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68438" y="3867149"/>
            <a:ext cx="1460500" cy="69373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منابع کلیدی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62175" y="2898776"/>
            <a:ext cx="1460500" cy="69532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فعالیت‌های کلیدی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726238" y="1931989"/>
            <a:ext cx="1460500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بخش مشتری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288088" y="3867149"/>
            <a:ext cx="1460500" cy="69373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کانال‌های توزیع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57838" y="2898776"/>
            <a:ext cx="1460500" cy="69532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ارتباط با مشتری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987802" y="2917825"/>
            <a:ext cx="1204913" cy="69373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1600" dirty="0" smtClean="0">
                <a:cs typeface="B Yekan" pitchFamily="2" charset="-78"/>
              </a:rPr>
              <a:t>ارزش پیشنهادی</a:t>
            </a:r>
            <a:endParaRPr lang="es-MX" sz="1600" dirty="0">
              <a:cs typeface="B Yekan" pitchFamily="2" charset="-7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93777" y="4999040"/>
            <a:ext cx="1971675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ساختار هزینه‌ها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251577" y="4999040"/>
            <a:ext cx="1971675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جریان‌های درآمد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27663" name="TextBox 16"/>
          <p:cNvSpPr txBox="1">
            <a:spLocks noChangeArrowheads="1"/>
          </p:cNvSpPr>
          <p:nvPr/>
        </p:nvSpPr>
        <p:spPr bwMode="auto">
          <a:xfrm>
            <a:off x="701677" y="471488"/>
            <a:ext cx="658225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9 جزء سازنده بوم مدل کسب و کار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54051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rgbClr val="385D8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hlinkClick r:id="rId4"/>
          </p:cNvPr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59952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slideshare.net/</a:t>
            </a:r>
            <a:r>
              <a:rPr lang="en-US" sz="4000" dirty="0" err="1" smtClean="0">
                <a:solidFill>
                  <a:schemeClr val="bg1"/>
                </a:solidFill>
                <a:latin typeface="+mj-lt"/>
                <a:cs typeface="Tahoma" pitchFamily="34" charset="0"/>
              </a:rPr>
              <a:t>mahdinasseri</a:t>
            </a:r>
            <a:endParaRPr lang="en-US" sz="4000" dirty="0" smtClean="0">
              <a:solidFill>
                <a:schemeClr val="bg1"/>
              </a:solidFill>
              <a:latin typeface="+mj-lt"/>
              <a:cs typeface="Tahom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51781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برای مشاهده اسلایدهای بیشتر</a:t>
            </a:r>
          </a:p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مرا در اسلایدشیر دنبال کنید</a:t>
            </a:r>
            <a:endParaRPr lang="en-US" sz="32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429000" y="609601"/>
            <a:ext cx="2099132" cy="1478644"/>
            <a:chOff x="0" y="0"/>
            <a:chExt cx="748" cy="549"/>
          </a:xfrm>
        </p:grpSpPr>
        <p:sp>
          <p:nvSpPr>
            <p:cNvPr id="8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475824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8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مهدی </a:t>
            </a:r>
            <a:r>
              <a:rPr lang="fa-IR" sz="48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ناصری</a:t>
            </a:r>
            <a:endParaRPr lang="en-US" sz="40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pic>
        <p:nvPicPr>
          <p:cNvPr id="15" name="Picture 2" descr="D:\dropbox\Dropbox\work\my logo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2" y="5486401"/>
            <a:ext cx="1552435" cy="1295012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0" y="60960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86230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888973" y="4857750"/>
            <a:ext cx="7429552" cy="9811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47725" y="1785940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14777" y="1785940"/>
            <a:ext cx="1357313" cy="2928937"/>
          </a:xfrm>
          <a:prstGeom prst="roundRect">
            <a:avLst>
              <a:gd name="adj" fmla="val 17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19" name="Isosceles Triangle 18"/>
          <p:cNvSpPr/>
          <p:nvPr/>
        </p:nvSpPr>
        <p:spPr>
          <a:xfrm rot="4500000">
            <a:off x="1573154" y="2248624"/>
            <a:ext cx="3286171" cy="2738475"/>
          </a:xfrm>
          <a:prstGeom prst="triangle">
            <a:avLst/>
          </a:prstGeo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03850" y="1785940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17" name="Isosceles Triangle 16"/>
          <p:cNvSpPr/>
          <p:nvPr/>
        </p:nvSpPr>
        <p:spPr>
          <a:xfrm rot="17100000" flipH="1">
            <a:off x="4384655" y="2236035"/>
            <a:ext cx="3286171" cy="2738475"/>
          </a:xfrm>
          <a:prstGeom prst="triangle">
            <a:avLst/>
          </a:prstGeo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93775" y="1931989"/>
            <a:ext cx="1460500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شرکای کلیدی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68438" y="3867149"/>
            <a:ext cx="1460500" cy="69373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منابع کلیدی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62175" y="2898776"/>
            <a:ext cx="1460500" cy="69532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فعالیت‌های کلیدی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726238" y="1931989"/>
            <a:ext cx="1460500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بخش مشتری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288088" y="3867149"/>
            <a:ext cx="1460500" cy="69373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کانال‌های توزیع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57838" y="2898776"/>
            <a:ext cx="1460500" cy="69532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ارتباط با مشتری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987802" y="2917825"/>
            <a:ext cx="1204913" cy="693739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1600" dirty="0" smtClean="0">
                <a:cs typeface="B Yekan" pitchFamily="2" charset="-78"/>
              </a:rPr>
              <a:t>ارزش پیشنهادی</a:t>
            </a:r>
            <a:endParaRPr lang="es-MX" sz="1600" dirty="0">
              <a:cs typeface="B Yekan" pitchFamily="2" charset="-7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93777" y="4999040"/>
            <a:ext cx="1971675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ساختار هزینه‌ها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251577" y="4999040"/>
            <a:ext cx="1971675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جریان‌های درآمد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27663" name="TextBox 16"/>
          <p:cNvSpPr txBox="1">
            <a:spLocks noChangeArrowheads="1"/>
          </p:cNvSpPr>
          <p:nvPr/>
        </p:nvSpPr>
        <p:spPr bwMode="auto">
          <a:xfrm>
            <a:off x="701677" y="471488"/>
            <a:ext cx="67489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2 مثلث جادویی (چه کسی؟ چگونه؟)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54051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-144524" y="2924944"/>
            <a:ext cx="4104456" cy="648072"/>
          </a:xfrm>
          <a:prstGeom prst="roundRect">
            <a:avLst>
              <a:gd name="adj" fmla="val 9764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sellaDiTesto 3"/>
          <p:cNvSpPr txBox="1"/>
          <p:nvPr/>
        </p:nvSpPr>
        <p:spPr>
          <a:xfrm>
            <a:off x="785786" y="649412"/>
            <a:ext cx="7572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spcBef>
                <a:spcPct val="0"/>
              </a:spcBef>
            </a:pPr>
            <a:r>
              <a:rPr lang="fa-IR" sz="4000" b="1" dirty="0" smtClean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Times New Roman" pitchFamily="18" charset="0"/>
                <a:ea typeface="+mj-ea"/>
                <a:cs typeface="B Yekan" pitchFamily="2" charset="-78"/>
              </a:rPr>
              <a:t>بوم (</a:t>
            </a:r>
            <a:r>
              <a:rPr lang="en-US" sz="4000" b="1" dirty="0" smtClean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Times New Roman" pitchFamily="18" charset="0"/>
                <a:ea typeface="+mj-ea"/>
                <a:cs typeface="B Yekan" pitchFamily="2" charset="-78"/>
              </a:rPr>
              <a:t>CANVAS</a:t>
            </a:r>
            <a:r>
              <a:rPr lang="fa-IR" sz="4000" b="1" dirty="0" smtClean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Times New Roman" pitchFamily="18" charset="0"/>
                <a:ea typeface="+mj-ea"/>
                <a:cs typeface="B Yekan" pitchFamily="2" charset="-78"/>
              </a:rPr>
              <a:t>) چگونه چیزی است؟ </a:t>
            </a:r>
            <a:endParaRPr lang="it-IT" sz="4000" b="1" dirty="0">
              <a:solidFill>
                <a:schemeClr val="accent1">
                  <a:tint val="88000"/>
                  <a:satMod val="150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Times New Roman" pitchFamily="18" charset="0"/>
              <a:ea typeface="+mj-ea"/>
              <a:cs typeface="B Yekan" pitchFamily="2" charset="-78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08004" y="3212976"/>
            <a:ext cx="4211152" cy="2916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sellaDiTesto 5"/>
          <p:cNvSpPr txBox="1"/>
          <p:nvPr/>
        </p:nvSpPr>
        <p:spPr>
          <a:xfrm>
            <a:off x="0" y="1592796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400" i="1" dirty="0" smtClean="0">
                <a:latin typeface="Times New Roman" pitchFamily="18" charset="0"/>
                <a:cs typeface="B Yekan" pitchFamily="2" charset="-78"/>
              </a:rPr>
              <a:t>یک طرح گرافیکی برای خلاصه‌سازی فرایند</a:t>
            </a:r>
          </a:p>
          <a:p>
            <a:pPr algn="ctr" rtl="1"/>
            <a:r>
              <a:rPr lang="fa-IR" sz="2400" b="1" i="1" dirty="0" smtClean="0">
                <a:latin typeface="Times New Roman" pitchFamily="18" charset="0"/>
                <a:cs typeface="B Yekan" pitchFamily="2" charset="-78"/>
              </a:rPr>
              <a:t>ایجاد</a:t>
            </a:r>
            <a:r>
              <a:rPr lang="fa-IR" sz="2400" i="1" dirty="0" smtClean="0">
                <a:latin typeface="Times New Roman" pitchFamily="18" charset="0"/>
                <a:cs typeface="B Yekan" pitchFamily="2" charset="-78"/>
              </a:rPr>
              <a:t>، </a:t>
            </a:r>
            <a:r>
              <a:rPr lang="fa-IR" sz="2400" b="1" i="1" dirty="0" smtClean="0">
                <a:latin typeface="Times New Roman" pitchFamily="18" charset="0"/>
                <a:cs typeface="B Yekan" pitchFamily="2" charset="-78"/>
              </a:rPr>
              <a:t>تحویل</a:t>
            </a:r>
            <a:r>
              <a:rPr lang="fa-IR" sz="2400" i="1" dirty="0" smtClean="0">
                <a:latin typeface="Times New Roman" pitchFamily="18" charset="0"/>
                <a:cs typeface="B Yekan" pitchFamily="2" charset="-78"/>
              </a:rPr>
              <a:t> و </a:t>
            </a:r>
            <a:r>
              <a:rPr lang="fa-IR" sz="2400" b="1" i="1" dirty="0" smtClean="0">
                <a:latin typeface="Times New Roman" pitchFamily="18" charset="0"/>
                <a:cs typeface="B Yekan" pitchFamily="2" charset="-78"/>
              </a:rPr>
              <a:t>به دست  آوردن ارزش سازمان</a:t>
            </a:r>
            <a:endParaRPr lang="it-IT" sz="2400" b="1" i="1" dirty="0">
              <a:latin typeface="Times New Roman" pitchFamily="18" charset="0"/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54051"/>
            <a:ext cx="190440" cy="657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2888940"/>
            <a:ext cx="3959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کــــــامـــــل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0" y="3573016"/>
            <a:ext cx="3959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solidFill>
                  <a:sysClr val="windowText" lastClr="000000"/>
                </a:solidFill>
                <a:cs typeface="B Yekan" pitchFamily="2" charset="-78"/>
              </a:rPr>
              <a:t>تمام ویژگی‌های یک کسب و کار به  طور واضح نمایش داده شده است.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-180528" y="4365104"/>
            <a:ext cx="4104456" cy="648072"/>
          </a:xfrm>
          <a:prstGeom prst="roundRect">
            <a:avLst>
              <a:gd name="adj" fmla="val 9764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4329100"/>
            <a:ext cx="3887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ســــــــــاده</a:t>
            </a:r>
            <a:endParaRPr lang="en-US" sz="3600" dirty="0"/>
          </a:p>
        </p:txBody>
      </p:sp>
      <p:sp>
        <p:nvSpPr>
          <p:cNvPr id="14" name="Rectangle 13"/>
          <p:cNvSpPr/>
          <p:nvPr/>
        </p:nvSpPr>
        <p:spPr>
          <a:xfrm>
            <a:off x="-36004" y="5013176"/>
            <a:ext cx="395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solidFill>
                  <a:sysClr val="windowText" lastClr="000000"/>
                </a:solidFill>
                <a:cs typeface="B Yekan" pitchFamily="2" charset="-78"/>
              </a:rPr>
              <a:t>فهم و انتقال مطالب آن بسیار آسان است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-180528" y="5687960"/>
            <a:ext cx="4104456" cy="648072"/>
          </a:xfrm>
          <a:prstGeom prst="roundRect">
            <a:avLst>
              <a:gd name="adj" fmla="val 9764"/>
            </a:avLst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5651956"/>
            <a:ext cx="38879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مــخــتـصـر</a:t>
            </a:r>
            <a:endParaRPr lang="en-US" sz="3600" dirty="0"/>
          </a:p>
        </p:txBody>
      </p:sp>
      <p:sp>
        <p:nvSpPr>
          <p:cNvPr id="17" name="Rectangle 16"/>
          <p:cNvSpPr/>
          <p:nvPr/>
        </p:nvSpPr>
        <p:spPr>
          <a:xfrm>
            <a:off x="-36004" y="6336032"/>
            <a:ext cx="39599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solidFill>
                  <a:sysClr val="windowText" lastClr="000000"/>
                </a:solidFill>
                <a:cs typeface="B Yekan" pitchFamily="2" charset="-78"/>
              </a:rPr>
              <a:t>نیازی به حجم انبوه مستندات مختلف نیست</a:t>
            </a:r>
            <a:endParaRPr lang="it-IT" dirty="0">
              <a:solidFill>
                <a:sysClr val="windowText" lastClr="000000"/>
              </a:solidFill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95936" y="6021288"/>
            <a:ext cx="51480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b="1" dirty="0" smtClean="0">
                <a:solidFill>
                  <a:sysClr val="windowText" lastClr="000000"/>
                </a:solidFill>
                <a:latin typeface="Times New Roman" pitchFamily="18" charset="0"/>
                <a:cs typeface="B Yekan" pitchFamily="2" charset="-78"/>
              </a:rPr>
              <a:t>توسط </a:t>
            </a:r>
            <a:r>
              <a:rPr lang="it-IT" b="1" dirty="0" smtClean="0">
                <a:solidFill>
                  <a:sysClr val="windowText" lastClr="000000"/>
                </a:solidFill>
                <a:latin typeface="Times New Roman" pitchFamily="18" charset="0"/>
                <a:cs typeface="B Yekan" pitchFamily="2" charset="-78"/>
              </a:rPr>
              <a:t>Alex Osterwalder</a:t>
            </a:r>
            <a:r>
              <a:rPr lang="fa-IR" b="1" dirty="0" smtClean="0">
                <a:solidFill>
                  <a:sysClr val="windowText" lastClr="000000"/>
                </a:solidFill>
                <a:latin typeface="Times New Roman" pitchFamily="18" charset="0"/>
                <a:cs typeface="B Yekan" pitchFamily="2" charset="-78"/>
              </a:rPr>
              <a:t> در سال 2010</a:t>
            </a:r>
          </a:p>
          <a:p>
            <a:pPr algn="ctr" rtl="1"/>
            <a:r>
              <a:rPr lang="fa-IR" b="1" dirty="0" smtClean="0">
                <a:solidFill>
                  <a:sysClr val="windowText" lastClr="000000"/>
                </a:solidFill>
                <a:latin typeface="Times New Roman" pitchFamily="18" charset="0"/>
                <a:cs typeface="B Yekan" pitchFamily="2" charset="-78"/>
              </a:rPr>
              <a:t>در کتاب «خلق مدل و کسب و کار»</a:t>
            </a:r>
            <a:endParaRPr lang="it-IT" b="1" dirty="0" smtClean="0">
              <a:solidFill>
                <a:sysClr val="windowText" lastClr="000000"/>
              </a:solidFill>
              <a:latin typeface="Times New Roman" pitchFamily="18" charset="0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04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30" t="2422" b="28234"/>
          <a:stretch/>
        </p:blipFill>
        <p:spPr bwMode="auto">
          <a:xfrm>
            <a:off x="7010400" y="952500"/>
            <a:ext cx="1587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بخش مشتریان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47564" y="5733256"/>
            <a:ext cx="5616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>
                <a:solidFill>
                  <a:schemeClr val="bg1"/>
                </a:solidFill>
                <a:cs typeface="B Yekan" panose="00000400000000000000" pitchFamily="2" charset="-78"/>
              </a:rPr>
              <a:t>به چه مشتریان و کاربرانی سرویس می‌دهید؟</a:t>
            </a:r>
          </a:p>
          <a:p>
            <a:pPr rtl="1"/>
            <a:r>
              <a:rPr lang="fa-IR" sz="2400" dirty="0">
                <a:solidFill>
                  <a:schemeClr val="bg1"/>
                </a:solidFill>
                <a:cs typeface="B Yekan" panose="00000400000000000000" pitchFamily="2" charset="-78"/>
              </a:rPr>
              <a:t>چه کارهایی را واقعا می‌خواهند که انجام شود؟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86664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30" t="2422" b="28234"/>
          <a:stretch/>
        </p:blipFill>
        <p:spPr bwMode="auto">
          <a:xfrm>
            <a:off x="7010400" y="952500"/>
            <a:ext cx="15875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609160" y="1109966"/>
            <a:ext cx="1300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 انبوه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578702" y="1773575"/>
            <a:ext cx="1330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 خاص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5065" y="2451698"/>
            <a:ext cx="22044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 افقی/عمودی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04214" y="3115309"/>
            <a:ext cx="1805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 چندوجهی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8423" y="3735374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بازارهای گوشه‌ای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023773" y="136317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023773" y="205260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6023773" y="2709380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023773" y="3398810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023773" y="4021664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بخش مشتریان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47564" y="5733256"/>
            <a:ext cx="56166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>
                <a:solidFill>
                  <a:schemeClr val="bg1"/>
                </a:solidFill>
                <a:cs typeface="B Yekan" panose="00000400000000000000" pitchFamily="2" charset="-78"/>
              </a:rPr>
              <a:t>به چه مشتریان و کاربرانی سرویس می‌دهید؟</a:t>
            </a:r>
          </a:p>
          <a:p>
            <a:pPr rtl="1"/>
            <a:r>
              <a:rPr lang="fa-IR" sz="2400" dirty="0">
                <a:solidFill>
                  <a:schemeClr val="bg1"/>
                </a:solidFill>
                <a:cs typeface="B Yekan" panose="00000400000000000000" pitchFamily="2" charset="-78"/>
              </a:rPr>
              <a:t>چه کارهایی را واقعا می‌خواهند که انجام شود؟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742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8" t="2422" r="39406" b="28234"/>
          <a:stretch/>
        </p:blipFill>
        <p:spPr bwMode="auto">
          <a:xfrm>
            <a:off x="3695700" y="952500"/>
            <a:ext cx="16891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ارزش پیشنهادی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7564" y="5733256"/>
            <a:ext cx="64087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به آن‌ها چه می‌دهید؟ این برای آنها چه کاری می‌کند؟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چرا باید مشتری شما شوند؟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2949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2730844" y="1290608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038713" y="1059776"/>
            <a:ext cx="1600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شخصی‌سازی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43" y="1728339"/>
            <a:ext cx="12105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دسترسی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2226" y="2392598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محصول کامل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76094" y="3051806"/>
            <a:ext cx="862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راحتی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03960" y="3720874"/>
            <a:ext cx="9348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سرعت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75351" y="1059776"/>
            <a:ext cx="1705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کاهش ریسک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75351" y="1728339"/>
            <a:ext cx="1651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کاهش هزینه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75351" y="2392597"/>
            <a:ext cx="17636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انجام کامل کار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4443" y="4379824"/>
            <a:ext cx="17443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سلف سرویس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75351" y="4379824"/>
            <a:ext cx="13882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تازگی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75351" y="3061922"/>
            <a:ext cx="18501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منزلت اجتماعی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75351" y="3720873"/>
            <a:ext cx="2008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طراحی با مشتری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2730844" y="1980038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730844" y="263680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730844" y="332623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730844" y="3949093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730844" y="4638523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379868" y="1300333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79868" y="1989763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379868" y="2646534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379868" y="3335964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379868" y="3958818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379868" y="4648248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78" t="2422" r="39406" b="28234"/>
          <a:stretch/>
        </p:blipFill>
        <p:spPr bwMode="auto">
          <a:xfrm>
            <a:off x="3695700" y="952500"/>
            <a:ext cx="16891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ارزش پیشنهادی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7564" y="5733256"/>
            <a:ext cx="64087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به آن‌ها چه می‌دهید؟ این برای آنها چه کاری می‌کند؟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چرا باید مشتری شما شوند؟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582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0" t="2422" r="20719" b="64997"/>
          <a:stretch/>
        </p:blipFill>
        <p:spPr bwMode="auto">
          <a:xfrm>
            <a:off x="5537200" y="952500"/>
            <a:ext cx="1371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ارتباط با مشتری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7564" y="5733256"/>
            <a:ext cx="8496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با هر بخش از مشتریان چگونه ارتباط برقرار می‌کنید؟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برای جذب، نگه‌داری و رشد از چه تکنیک‌هایی استفاده می کنید؟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3344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work\slides\customer funne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4013"/>
            <a:ext cx="9144000" cy="57321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6141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Axkade\IoT\IoT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76200"/>
            <a:ext cx="6527800" cy="6527800"/>
          </a:xfrm>
          <a:prstGeom prst="rect">
            <a:avLst/>
          </a:prstGeom>
          <a:noFill/>
        </p:spPr>
      </p:pic>
      <p:sp>
        <p:nvSpPr>
          <p:cNvPr id="18" name="Oval 17"/>
          <p:cNvSpPr/>
          <p:nvPr/>
        </p:nvSpPr>
        <p:spPr>
          <a:xfrm>
            <a:off x="2843808" y="1628800"/>
            <a:ext cx="3564396" cy="34563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  <p:pic>
        <p:nvPicPr>
          <p:cNvPr id="4" name="Picture 2" descr="E:\Axkade\IoT\IoT1.png"/>
          <p:cNvPicPr>
            <a:picLocks noChangeAspect="1" noChangeArrowheads="1"/>
          </p:cNvPicPr>
          <p:nvPr/>
        </p:nvPicPr>
        <p:blipFill>
          <a:blip r:embed="rId3" cstate="print"/>
          <a:srcRect l="31801" t="3249" r="58271" b="90684"/>
          <a:stretch>
            <a:fillRect/>
          </a:stretch>
        </p:blipFill>
        <p:spPr bwMode="auto">
          <a:xfrm>
            <a:off x="4103948" y="188640"/>
            <a:ext cx="972108" cy="43204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031940" y="71917"/>
            <a:ext cx="12961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 smtClean="0">
                <a:solidFill>
                  <a:schemeClr val="bg1"/>
                </a:solidFill>
                <a:cs typeface="B Yekan" pitchFamily="2" charset="-78"/>
              </a:rPr>
              <a:t>هر چیزی</a:t>
            </a:r>
          </a:p>
          <a:p>
            <a:pPr algn="ctr" rtl="1"/>
            <a:r>
              <a:rPr lang="fa-IR" sz="1600" dirty="0" smtClean="0">
                <a:solidFill>
                  <a:schemeClr val="bg1"/>
                </a:solidFill>
                <a:cs typeface="B Yekan" pitchFamily="2" charset="-78"/>
              </a:rPr>
              <a:t>هر دستگاهی</a:t>
            </a:r>
            <a:endParaRPr lang="en-US" sz="1600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6" name="Picture 2" descr="E:\Axkade\IoT\IoT1.png"/>
          <p:cNvPicPr>
            <a:picLocks noChangeAspect="1" noChangeArrowheads="1"/>
          </p:cNvPicPr>
          <p:nvPr/>
        </p:nvPicPr>
        <p:blipFill>
          <a:blip r:embed="rId3" cstate="print"/>
          <a:srcRect l="74823" t="13361" r="16352" b="80066"/>
          <a:stretch>
            <a:fillRect/>
          </a:stretch>
        </p:blipFill>
        <p:spPr bwMode="auto">
          <a:xfrm>
            <a:off x="6192180" y="1376772"/>
            <a:ext cx="864096" cy="468052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120172" y="1332057"/>
            <a:ext cx="12961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 smtClean="0">
                <a:solidFill>
                  <a:schemeClr val="bg1"/>
                </a:solidFill>
                <a:cs typeface="B Yekan" pitchFamily="2" charset="-78"/>
              </a:rPr>
              <a:t>هر فردی</a:t>
            </a:r>
          </a:p>
          <a:p>
            <a:pPr algn="ctr" rtl="1"/>
            <a:r>
              <a:rPr lang="fa-IR" sz="1600" dirty="0" smtClean="0">
                <a:solidFill>
                  <a:schemeClr val="bg1"/>
                </a:solidFill>
                <a:cs typeface="B Yekan" pitchFamily="2" charset="-78"/>
              </a:rPr>
              <a:t>هر شخصی</a:t>
            </a:r>
            <a:endParaRPr lang="en-US" sz="1600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9" name="Picture 2" descr="E:\Axkade\IoT\IoT1.png"/>
          <p:cNvPicPr>
            <a:picLocks noChangeAspect="1" noChangeArrowheads="1"/>
          </p:cNvPicPr>
          <p:nvPr/>
        </p:nvPicPr>
        <p:blipFill>
          <a:blip r:embed="rId3" cstate="print"/>
          <a:srcRect l="79234" t="51785" b="44354"/>
          <a:stretch>
            <a:fillRect/>
          </a:stretch>
        </p:blipFill>
        <p:spPr bwMode="auto">
          <a:xfrm>
            <a:off x="6552220" y="3717032"/>
            <a:ext cx="1224136" cy="504056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6552220" y="3645024"/>
            <a:ext cx="12961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 smtClean="0">
                <a:solidFill>
                  <a:schemeClr val="bg1"/>
                </a:solidFill>
                <a:cs typeface="B Yekan" pitchFamily="2" charset="-78"/>
              </a:rPr>
              <a:t>هر خدمتی</a:t>
            </a:r>
          </a:p>
          <a:p>
            <a:pPr algn="ctr" rtl="1"/>
            <a:r>
              <a:rPr lang="fa-IR" sz="1600" dirty="0" smtClean="0">
                <a:solidFill>
                  <a:schemeClr val="bg1"/>
                </a:solidFill>
                <a:cs typeface="B Yekan" pitchFamily="2" charset="-78"/>
              </a:rPr>
              <a:t>هر کسب‌وکاری</a:t>
            </a:r>
            <a:endParaRPr lang="en-US" sz="1600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11" name="Picture 2" descr="E:\Axkade\IoT\IoT1.png"/>
          <p:cNvPicPr>
            <a:picLocks noChangeAspect="1" noChangeArrowheads="1"/>
          </p:cNvPicPr>
          <p:nvPr/>
        </p:nvPicPr>
        <p:blipFill>
          <a:blip r:embed="rId3" cstate="print"/>
          <a:srcRect l="29595" t="85981" r="58271" b="6297"/>
          <a:stretch>
            <a:fillRect/>
          </a:stretch>
        </p:blipFill>
        <p:spPr bwMode="auto">
          <a:xfrm>
            <a:off x="3887924" y="5337212"/>
            <a:ext cx="1368152" cy="36004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3995936" y="5229200"/>
            <a:ext cx="12961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 smtClean="0">
                <a:solidFill>
                  <a:schemeClr val="bg1"/>
                </a:solidFill>
                <a:cs typeface="B Yekan" pitchFamily="2" charset="-78"/>
              </a:rPr>
              <a:t>هر مسیری</a:t>
            </a:r>
          </a:p>
          <a:p>
            <a:pPr algn="ctr" rtl="1"/>
            <a:r>
              <a:rPr lang="fa-IR" sz="1600" dirty="0" smtClean="0">
                <a:solidFill>
                  <a:schemeClr val="bg1"/>
                </a:solidFill>
                <a:cs typeface="B Yekan" pitchFamily="2" charset="-78"/>
              </a:rPr>
              <a:t>هر شبکه‌ای</a:t>
            </a:r>
            <a:endParaRPr lang="en-US" sz="1600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13" name="Picture 2" descr="E:\Axkade\IoT\IoT1.png"/>
          <p:cNvPicPr>
            <a:picLocks noChangeAspect="1" noChangeArrowheads="1"/>
          </p:cNvPicPr>
          <p:nvPr/>
        </p:nvPicPr>
        <p:blipFill>
          <a:blip r:embed="rId3" cstate="print"/>
          <a:srcRect l="2569" t="63368" r="84746" b="31668"/>
          <a:stretch>
            <a:fillRect/>
          </a:stretch>
        </p:blipFill>
        <p:spPr bwMode="auto">
          <a:xfrm>
            <a:off x="1583667" y="3717032"/>
            <a:ext cx="1008113" cy="540060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1475656" y="3609020"/>
            <a:ext cx="12961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 smtClean="0">
                <a:solidFill>
                  <a:schemeClr val="bg1"/>
                </a:solidFill>
                <a:cs typeface="B Yekan" pitchFamily="2" charset="-78"/>
              </a:rPr>
              <a:t>هر جایی</a:t>
            </a:r>
          </a:p>
          <a:p>
            <a:pPr algn="ctr" rtl="1"/>
            <a:r>
              <a:rPr lang="fa-IR" sz="1600" dirty="0" smtClean="0">
                <a:solidFill>
                  <a:schemeClr val="bg1"/>
                </a:solidFill>
                <a:cs typeface="B Yekan" pitchFamily="2" charset="-78"/>
              </a:rPr>
              <a:t>هر مکانی</a:t>
            </a:r>
            <a:endParaRPr lang="en-US" sz="1600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15" name="Picture 2" descr="E:\Axkade\IoT\IoT1.png"/>
          <p:cNvPicPr>
            <a:picLocks noChangeAspect="1" noChangeArrowheads="1"/>
          </p:cNvPicPr>
          <p:nvPr/>
        </p:nvPicPr>
        <p:blipFill>
          <a:blip r:embed="rId3" cstate="print"/>
          <a:srcRect l="15806" t="13177" r="75369" b="81859"/>
          <a:stretch>
            <a:fillRect/>
          </a:stretch>
        </p:blipFill>
        <p:spPr bwMode="auto">
          <a:xfrm>
            <a:off x="2051720" y="1304763"/>
            <a:ext cx="1116124" cy="526559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1943708" y="1232756"/>
            <a:ext cx="12961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 smtClean="0">
                <a:solidFill>
                  <a:schemeClr val="bg1"/>
                </a:solidFill>
                <a:cs typeface="B Yekan" pitchFamily="2" charset="-78"/>
              </a:rPr>
              <a:t>هر زمانی</a:t>
            </a:r>
          </a:p>
          <a:p>
            <a:pPr algn="ctr" rtl="1"/>
            <a:r>
              <a:rPr lang="fa-IR" sz="1600" dirty="0" smtClean="0">
                <a:solidFill>
                  <a:schemeClr val="bg1"/>
                </a:solidFill>
                <a:cs typeface="B Yekan" pitchFamily="2" charset="-78"/>
              </a:rPr>
              <a:t>هر موقعیتی</a:t>
            </a:r>
            <a:endParaRPr lang="en-US" sz="16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 flipH="1">
            <a:off x="2987824" y="2232444"/>
            <a:ext cx="3384376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800" cap="all" spc="600" dirty="0" smtClean="0">
                <a:latin typeface="XM Vahid" pitchFamily="2" charset="-78"/>
                <a:cs typeface="A Chamran" pitchFamily="2" charset="-78"/>
              </a:rPr>
              <a:t>ایـنـتـرنـت</a:t>
            </a:r>
            <a:endParaRPr lang="en-US" sz="4800" cap="all" spc="600" dirty="0" smtClean="0">
              <a:latin typeface="XM Vahid" pitchFamily="2" charset="-78"/>
              <a:cs typeface="A Chamran" pitchFamily="2" charset="-78"/>
            </a:endParaRPr>
          </a:p>
          <a:p>
            <a:pPr algn="ctr" rtl="1"/>
            <a:r>
              <a:rPr lang="fa-IR" sz="11500" cap="all" spc="600" dirty="0" smtClean="0">
                <a:solidFill>
                  <a:srgbClr val="C00000"/>
                </a:solidFill>
                <a:latin typeface="XM Vahid" pitchFamily="2" charset="-78"/>
                <a:cs typeface="A Chamran" pitchFamily="2" charset="-78"/>
              </a:rPr>
              <a:t>اشـیـا</a:t>
            </a:r>
            <a:endParaRPr lang="en-US" sz="11500" cap="all" spc="600" dirty="0">
              <a:solidFill>
                <a:srgbClr val="C00000"/>
              </a:solidFill>
              <a:latin typeface="XM Vahid" pitchFamily="2" charset="-78"/>
              <a:cs typeface="A Chamr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0" t="2422" r="20719" b="64997"/>
          <a:stretch/>
        </p:blipFill>
        <p:spPr bwMode="auto">
          <a:xfrm>
            <a:off x="5537200" y="952500"/>
            <a:ext cx="1371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31640" y="4401108"/>
            <a:ext cx="3140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تجربه کاربری منحصربه‌فرد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88964" y="909935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تبلیغات آنلاین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25083" y="1612657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بازاریابی دیجیتال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35796" y="2240868"/>
            <a:ext cx="1702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رشد ویروسی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37096" y="2924944"/>
            <a:ext cx="1845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دستیار شخصی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55901" y="3717032"/>
            <a:ext cx="1810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دستیار خودکار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7128284" y="3032956"/>
            <a:ext cx="17203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ایجاد وفاداری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12260" y="3753036"/>
            <a:ext cx="1438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تکرار خرید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4550573" y="115997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550573" y="184940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550573" y="2506180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550574" y="2832100"/>
            <a:ext cx="986626" cy="36351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550574" y="2851949"/>
            <a:ext cx="1240628" cy="1096029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550574" y="2851949"/>
            <a:ext cx="1274367" cy="1793459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708164" y="2832100"/>
            <a:ext cx="95789" cy="1182932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833412" y="2832100"/>
            <a:ext cx="208625" cy="508409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ارتباط با مشتری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47564" y="5733256"/>
            <a:ext cx="8496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با هر بخش از مشتریان چگونه ارتباط برقرار می‌کنید؟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برای جذب، نگه‌داری و رشد از چه تکنیک‌هایی استفاده می کنید؟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73474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0" t="37864" r="20719" b="27353"/>
          <a:stretch/>
        </p:blipFill>
        <p:spPr bwMode="auto">
          <a:xfrm>
            <a:off x="5537200" y="2997200"/>
            <a:ext cx="13716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کانال‌های توزیع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7564" y="5733256"/>
            <a:ext cx="9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چگونه به هر بخش از مشتریان دسترسی پیدا می‌کنید؟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نقاط تماس شما در آگاه‌سازی، ارزیابی، انتخاب، خرید و پشتیبانی چیست؟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9024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0" t="37864" r="20719" b="27353"/>
          <a:stretch/>
        </p:blipFill>
        <p:spPr bwMode="auto">
          <a:xfrm>
            <a:off x="5537200" y="2997200"/>
            <a:ext cx="1371600" cy="200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603443" y="1058724"/>
            <a:ext cx="1994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حضور در موبایل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834872" y="1736812"/>
            <a:ext cx="1739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توزیع‌کنندگان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21595" y="529362"/>
            <a:ext cx="3310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خدمات پس از فروش آنلاین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79111" y="1111480"/>
            <a:ext cx="32928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کاتالوگ/فروشگاه/بازار خود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35150" y="536644"/>
            <a:ext cx="1136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لجستیک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4702629" y="812801"/>
            <a:ext cx="932802" cy="2184399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5210629" y="812800"/>
            <a:ext cx="624114" cy="218440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066971" y="1335314"/>
            <a:ext cx="420915" cy="1661886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4702629" y="1335314"/>
            <a:ext cx="834571" cy="1661886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4702630" y="1944915"/>
            <a:ext cx="834570" cy="1352738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4702630" y="2496459"/>
            <a:ext cx="834570" cy="1015998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4702630" y="3106058"/>
            <a:ext cx="834570" cy="766431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638184" y="2240868"/>
            <a:ext cx="29338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اکوسیستم شرکای تجاری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361412" y="2823319"/>
            <a:ext cx="12105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وب‌سایت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کانال‌های توزیع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47564" y="5733256"/>
            <a:ext cx="9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چگونه به هر بخش از مشتریان دسترسی پیدا می‌کنید؟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نقاط تماس شما در آگاه‌سازی، ارزیابی، انتخاب، خرید و پشتیبانی چیست؟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4266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12" t="74187" r="2185" b="1156"/>
          <a:stretch/>
        </p:blipFill>
        <p:spPr bwMode="auto">
          <a:xfrm>
            <a:off x="4546600" y="5092700"/>
            <a:ext cx="38735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7564" y="26064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جریان‌های درآمد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7564" y="896526"/>
            <a:ext cx="8496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مشتری واقعا برای چه چیزی پول می‌دهد؟ چگونه؟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آیا یکباره درآمد کسب  می‌کنید یا کم کم و پیوسته؟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3375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12" t="74187" r="2185" b="1156"/>
          <a:stretch/>
        </p:blipFill>
        <p:spPr bwMode="auto">
          <a:xfrm>
            <a:off x="4546600" y="5092700"/>
            <a:ext cx="38735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220072" y="2024844"/>
            <a:ext cx="1117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فریمیوم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7944" y="2924944"/>
            <a:ext cx="904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پایاپای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83868" y="2492896"/>
            <a:ext cx="2048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قیمت‌گذاری پویا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43814" y="3223517"/>
            <a:ext cx="1050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عضویت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44811" y="3824377"/>
            <a:ext cx="1191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پورسانت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75761" y="4425237"/>
            <a:ext cx="1507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فروش داده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06343" y="5026097"/>
            <a:ext cx="982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لیزینگ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5171" y="5626955"/>
            <a:ext cx="2912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پرداخت به ازای استفاده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912260" y="1988840"/>
            <a:ext cx="1821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خرید مشارکتی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H="1" flipV="1">
            <a:off x="6876256" y="2276872"/>
            <a:ext cx="166348" cy="2815828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 flipV="1">
            <a:off x="6372200" y="2276872"/>
            <a:ext cx="492604" cy="2815828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5472100" y="2708920"/>
            <a:ext cx="1077208" cy="2362996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5040052" y="3212976"/>
            <a:ext cx="1130286" cy="1890186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3719298" y="3454350"/>
            <a:ext cx="1974119" cy="1617565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2797824" y="4121812"/>
            <a:ext cx="2353324" cy="950103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3008100" y="4620398"/>
            <a:ext cx="1513100" cy="482763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3360174" y="5256929"/>
            <a:ext cx="1161026" cy="334357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940688" y="5857787"/>
            <a:ext cx="580512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647564" y="26064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جریان‌های درآمد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47564" y="896526"/>
            <a:ext cx="8496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مشتری واقعا برای چه چیزی پول می‌دهد؟ چگونه؟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آیا یکباره درآمد کسب  می‌کنید یا کم کم و پیوسته؟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7517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0" t="2422" r="62770" b="63865"/>
          <a:stretch/>
        </p:blipFill>
        <p:spPr bwMode="auto">
          <a:xfrm>
            <a:off x="2133600" y="952500"/>
            <a:ext cx="1346200" cy="194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فعالیت‌های کلیدی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7564" y="5733256"/>
            <a:ext cx="9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چه فعالیت‌هایی ارزش پیشنهادی شما را می‌سازند؟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کدام فعالیت‌ها در ایجاد مزیت رقابتی و قدرت بقای شرکت حیاتی هستند؟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80917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653410" y="1599183"/>
            <a:ext cx="26548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تولید و تضمین کیفیت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51077" y="821874"/>
            <a:ext cx="35621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رایانش به مثابه فعالیت کلیدی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860032" y="2314640"/>
            <a:ext cx="2393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حل مسئله و نوآوری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479800" y="1116436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79800" y="1854236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79800" y="2592036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0" t="2422" r="62770" b="63865"/>
          <a:stretch/>
        </p:blipFill>
        <p:spPr bwMode="auto">
          <a:xfrm>
            <a:off x="2133600" y="952500"/>
            <a:ext cx="1346200" cy="194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فعالیت‌های کلیدی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47564" y="5733256"/>
            <a:ext cx="9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چه فعالیت‌هایی ارزش پیشنهادی شما را می‌سازند؟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کدام فعالیت‌ها در ایجاد مزیت رقابتی و قدرت بقای شرکت حیاتی هستند؟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7254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0" t="36708" r="62770" b="28234"/>
          <a:stretch/>
        </p:blipFill>
        <p:spPr bwMode="auto">
          <a:xfrm>
            <a:off x="2133600" y="2930486"/>
            <a:ext cx="1346200" cy="202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منابع کلیدی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7564" y="5733256"/>
            <a:ext cx="9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چه منابعی از مدل کسب و کار شما حمایت می‌کنند؟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چه دارایی‌هایی لازم و ضروری هستند؟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92571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4572000" y="3068960"/>
            <a:ext cx="30668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نیروی انسانی / منابع مالی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479800" y="3329836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79800" y="4067636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79800" y="4805435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607763" y="4553789"/>
            <a:ext cx="24817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منابع فیزیکی/معنوی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07763" y="3831431"/>
            <a:ext cx="3132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دانش به مثابه منبع کلیدی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21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0" t="36708" r="62770" b="28234"/>
          <a:stretch/>
        </p:blipFill>
        <p:spPr bwMode="auto">
          <a:xfrm>
            <a:off x="2133600" y="2930486"/>
            <a:ext cx="1346200" cy="202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منابع کلیدی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47564" y="5733256"/>
            <a:ext cx="9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چه منابعی از مدل کسب و کار شما حمایت می‌کنند؟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چه دارایی‌هایی لازم و ضروری هستند؟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29597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" t="2422" r="80682" b="28234"/>
          <a:stretch/>
        </p:blipFill>
        <p:spPr bwMode="auto">
          <a:xfrm>
            <a:off x="495300" y="952500"/>
            <a:ext cx="152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شرکای کلیدی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7564" y="5733256"/>
            <a:ext cx="9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چه شرکا و تامین‌کنندگانی فعالیت‌های مدل شما را حمایت می‌کنند؟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برای انجام فعالیت‌های کلیدی به کدام‌یک از شرکا نیاز اساسی دارید؟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8163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3" descr="E:\Axkade\IoT\connected home.png"/>
          <p:cNvPicPr>
            <a:picLocks noChangeAspect="1" noChangeArrowheads="1"/>
          </p:cNvPicPr>
          <p:nvPr/>
        </p:nvPicPr>
        <p:blipFill>
          <a:blip r:embed="rId3" cstate="print"/>
          <a:srcRect l="7273" r="9091"/>
          <a:stretch>
            <a:fillRect/>
          </a:stretch>
        </p:blipFill>
        <p:spPr bwMode="auto">
          <a:xfrm>
            <a:off x="3419872" y="0"/>
            <a:ext cx="3009438" cy="1665852"/>
          </a:xfrm>
          <a:prstGeom prst="rect">
            <a:avLst/>
          </a:prstGeom>
          <a:noFill/>
        </p:spPr>
      </p:pic>
      <p:pic>
        <p:nvPicPr>
          <p:cNvPr id="19" name="Picture 3" descr="E:\Axkade\IoT\connected home.png"/>
          <p:cNvPicPr>
            <a:picLocks noChangeAspect="1" noChangeArrowheads="1"/>
          </p:cNvPicPr>
          <p:nvPr/>
        </p:nvPicPr>
        <p:blipFill>
          <a:blip r:embed="rId3" cstate="print"/>
          <a:srcRect l="7273" r="9091"/>
          <a:stretch>
            <a:fillRect/>
          </a:stretch>
        </p:blipFill>
        <p:spPr bwMode="auto">
          <a:xfrm>
            <a:off x="6300192" y="1079072"/>
            <a:ext cx="3009438" cy="1665852"/>
          </a:xfrm>
          <a:prstGeom prst="rect">
            <a:avLst/>
          </a:prstGeom>
          <a:noFill/>
        </p:spPr>
      </p:pic>
      <p:pic>
        <p:nvPicPr>
          <p:cNvPr id="3074" name="Picture 2" descr="E:\Axkade\IoT\woman-head-silhuette-made-with-social-media-icons-set_f1fnz9dd.jpg"/>
          <p:cNvPicPr>
            <a:picLocks noChangeAspect="1" noChangeArrowheads="1"/>
          </p:cNvPicPr>
          <p:nvPr/>
        </p:nvPicPr>
        <p:blipFill>
          <a:blip r:embed="rId4" cstate="print"/>
          <a:srcRect r="11111"/>
          <a:stretch>
            <a:fillRect/>
          </a:stretch>
        </p:blipFill>
        <p:spPr bwMode="auto">
          <a:xfrm flipH="1">
            <a:off x="-1" y="2708920"/>
            <a:ext cx="3684234" cy="4149080"/>
          </a:xfrm>
          <a:prstGeom prst="rect">
            <a:avLst/>
          </a:prstGeom>
          <a:noFill/>
        </p:spPr>
      </p:pic>
      <p:pic>
        <p:nvPicPr>
          <p:cNvPr id="3075" name="Picture 3" descr="E:\Axkade\IoT\connected home.png"/>
          <p:cNvPicPr>
            <a:picLocks noChangeAspect="1" noChangeArrowheads="1"/>
          </p:cNvPicPr>
          <p:nvPr/>
        </p:nvPicPr>
        <p:blipFill>
          <a:blip r:embed="rId3" cstate="print"/>
          <a:srcRect l="7273" r="9091"/>
          <a:stretch>
            <a:fillRect/>
          </a:stretch>
        </p:blipFill>
        <p:spPr bwMode="auto">
          <a:xfrm>
            <a:off x="3290754" y="2015176"/>
            <a:ext cx="3009438" cy="1665852"/>
          </a:xfrm>
          <a:prstGeom prst="rect">
            <a:avLst/>
          </a:prstGeom>
          <a:noFill/>
        </p:spPr>
      </p:pic>
      <p:sp>
        <p:nvSpPr>
          <p:cNvPr id="13" name="Rounded Rectangle 12"/>
          <p:cNvSpPr/>
          <p:nvPr/>
        </p:nvSpPr>
        <p:spPr>
          <a:xfrm>
            <a:off x="6695728" y="5949280"/>
            <a:ext cx="2772308" cy="648072"/>
          </a:xfrm>
          <a:prstGeom prst="roundRect">
            <a:avLst>
              <a:gd name="adj" fmla="val 976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623720" y="5949280"/>
            <a:ext cx="2520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200" dirty="0" smtClean="0">
                <a:solidFill>
                  <a:schemeClr val="bg1"/>
                </a:solidFill>
                <a:cs typeface="A Chamran" pitchFamily="2" charset="-78"/>
              </a:rPr>
              <a:t>برای مشتریان</a:t>
            </a:r>
            <a:endParaRPr lang="en-US" sz="32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39952" y="3465004"/>
            <a:ext cx="1576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cs typeface="B Yekan" pitchFamily="2" charset="-78"/>
              </a:rPr>
              <a:t>بهینه‌سازی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19972" y="1484784"/>
            <a:ext cx="12843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cs typeface="B Yekan" pitchFamily="2" charset="-78"/>
              </a:rPr>
              <a:t>سازگاری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7488324" y="2564904"/>
            <a:ext cx="910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cs typeface="B Yekan" pitchFamily="2" charset="-78"/>
              </a:rPr>
              <a:t>پایش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331640" y="1520788"/>
            <a:ext cx="984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cs typeface="B Yekan" pitchFamily="2" charset="-78"/>
              </a:rPr>
              <a:t>کنترل</a:t>
            </a:r>
            <a:endParaRPr lang="en-US" sz="2800" dirty="0">
              <a:cs typeface="B Yekan" pitchFamily="2" charset="-78"/>
            </a:endParaRPr>
          </a:p>
        </p:txBody>
      </p:sp>
      <p:pic>
        <p:nvPicPr>
          <p:cNvPr id="21" name="Picture 3" descr="E:\Axkade\IoT\connected home.png"/>
          <p:cNvPicPr>
            <a:picLocks noChangeAspect="1" noChangeArrowheads="1"/>
          </p:cNvPicPr>
          <p:nvPr/>
        </p:nvPicPr>
        <p:blipFill>
          <a:blip r:embed="rId3" cstate="print"/>
          <a:srcRect l="7273" r="9091"/>
          <a:stretch>
            <a:fillRect/>
          </a:stretch>
        </p:blipFill>
        <p:spPr bwMode="auto">
          <a:xfrm>
            <a:off x="287524" y="0"/>
            <a:ext cx="3009438" cy="16658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01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" t="2422" r="80682" b="28234"/>
          <a:stretch/>
        </p:blipFill>
        <p:spPr bwMode="auto">
          <a:xfrm>
            <a:off x="495300" y="952500"/>
            <a:ext cx="152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39852" y="1779336"/>
            <a:ext cx="2433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شرکای زنجیره تامین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97881" y="1074289"/>
            <a:ext cx="18421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شرکای عملیاتی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19300" y="1305122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019300" y="2042922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275856" y="2499283"/>
            <a:ext cx="20762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شرکای زیرساخت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2015716" y="276286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311860" y="3219363"/>
            <a:ext cx="1715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تامین‌کنندگان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2015716" y="348294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47564" y="5097378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شرکای کلیدی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7564" y="5733256"/>
            <a:ext cx="8496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چه شرکا و تامین‌کنندگانی فعالیت‌های مدل شما را حمایت می‌کنند؟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برای انجام فعالیت‌های کلیدی به کدام‌یک از شرکا نیاز اساسی دارید؟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59059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" t="74187" r="51269" b="1156"/>
          <a:stretch/>
        </p:blipFill>
        <p:spPr bwMode="auto">
          <a:xfrm>
            <a:off x="661012" y="5092700"/>
            <a:ext cx="3756752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631204" y="368660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هزینه‌ها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1204" y="1004538"/>
            <a:ext cx="8496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منابع، فعالیت‌ها و شرکای کلیدی شما چه هزینه‌هایی دارند؟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قیمت‌گذاری نهایی بر چه اساسی خواهد بود؟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318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" t="74187" r="51269" b="1156"/>
          <a:stretch/>
        </p:blipFill>
        <p:spPr bwMode="auto">
          <a:xfrm>
            <a:off x="661012" y="5092700"/>
            <a:ext cx="3756752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3078941" y="2600908"/>
            <a:ext cx="15151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ثابت/متغیر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43508" y="2852936"/>
            <a:ext cx="18469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تولید و عملیات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07904" y="3284984"/>
            <a:ext cx="11480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بازاریابی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95536" y="3392996"/>
            <a:ext cx="1136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لجستیک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3059832" y="3573016"/>
            <a:ext cx="432048" cy="1512168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2555776" y="2852936"/>
            <a:ext cx="540060" cy="2232248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2123728" y="3140968"/>
            <a:ext cx="72008" cy="1944216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1619672" y="3609020"/>
            <a:ext cx="180020" cy="1476164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631204" y="368660"/>
            <a:ext cx="85127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هزینه‌ها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31204" y="1004538"/>
            <a:ext cx="84964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منابع، فعالیت‌ها و شرکای کلیدی شما چه هزینه‌هایی دارند؟</a:t>
            </a: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قیمت‌گذاری نهایی بر چه اساسی خواهد بود؟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0588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743908" y="872716"/>
            <a:ext cx="1548172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4068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 Rezvan" panose="01000500000000020002" pitchFamily="2" charset="-78"/>
                <a:cs typeface="A Chamran" panose="00000400000000000000" pitchFamily="2" charset="-78"/>
              </a:rPr>
              <a:t>اجزای اصلی یک مدل کسب و کار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A Rezvan" panose="01000500000000020002" pitchFamily="2" charset="-78"/>
              <a:cs typeface="A Chamra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16116" y="836712"/>
            <a:ext cx="121219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Yekan" panose="00000400000000000000" pitchFamily="2" charset="-78"/>
              </a:rPr>
              <a:t>ارتباط با</a:t>
            </a:r>
          </a:p>
          <a:p>
            <a:pPr algn="ctr" rtl="1"/>
            <a:r>
              <a:rPr lang="fa-IR" sz="28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Yekan" panose="00000400000000000000" pitchFamily="2" charset="-78"/>
              </a:rPr>
              <a:t>مشتری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cs typeface="B Yekan" panose="00000400000000000000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671900" y="1016732"/>
            <a:ext cx="15841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Dast Nevis" panose="03000400000000000000" pitchFamily="66" charset="-78"/>
              </a:rPr>
              <a:t>ارزش</a:t>
            </a:r>
          </a:p>
          <a:p>
            <a:pPr algn="ctr" rtl="1"/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Dast Nevis" panose="03000400000000000000" pitchFamily="66" charset="-78"/>
              </a:rPr>
              <a:t>پیشنهادی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Dast Nevis" panose="03000400000000000000" pitchFamily="66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80112" y="980728"/>
            <a:ext cx="1224136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200292" y="1016732"/>
            <a:ext cx="1548172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5508104" y="2960948"/>
            <a:ext cx="136815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195736" y="944724"/>
            <a:ext cx="122413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75556" y="944724"/>
            <a:ext cx="1224136" cy="720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267744" y="2996952"/>
            <a:ext cx="1224136" cy="540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123728" y="5085184"/>
            <a:ext cx="97210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012160" y="5157192"/>
            <a:ext cx="97210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436096" y="1016732"/>
            <a:ext cx="15841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Dast Nevis" panose="03000400000000000000" pitchFamily="66" charset="-78"/>
              </a:rPr>
              <a:t>ارتباط با </a:t>
            </a:r>
          </a:p>
          <a:p>
            <a:pPr algn="ctr" rtl="1"/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Dast Nevis" panose="03000400000000000000" pitchFamily="66" charset="-78"/>
              </a:rPr>
              <a:t>مشتری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Dast Nevis" panose="03000400000000000000" pitchFamily="66" charset="-78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2015715" y="992922"/>
            <a:ext cx="15841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Dast Nevis" panose="03000400000000000000" pitchFamily="66" charset="-78"/>
              </a:rPr>
              <a:t>فعالیت‌های کلیدی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Dast Nevis" panose="03000400000000000000" pitchFamily="66" charset="-78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23528" y="1052736"/>
            <a:ext cx="15841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Dast Nevis" panose="03000400000000000000" pitchFamily="66" charset="-78"/>
              </a:rPr>
              <a:t>شرکای کلیدی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Dast Nevis" panose="03000400000000000000" pitchFamily="66" charset="-78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727684" y="5081118"/>
            <a:ext cx="15841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Dast Nevis" panose="03000400000000000000" pitchFamily="66" charset="-78"/>
              </a:rPr>
              <a:t>ساختار هزینه‌ها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Dast Nevis" panose="03000400000000000000" pitchFamily="66" charset="-78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5436095" y="5085184"/>
            <a:ext cx="2016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Dast Nevis" panose="03000400000000000000" pitchFamily="66" charset="-78"/>
              </a:rPr>
              <a:t>جریان‌های درآمد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Dast Nevis" panose="03000400000000000000" pitchFamily="66" charset="-78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400091" y="2901134"/>
            <a:ext cx="15841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Dast Nevis" panose="03000400000000000000" pitchFamily="66" charset="-78"/>
              </a:rPr>
              <a:t>کانال‌های ارتباطی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Dast Nevis" panose="03000400000000000000" pitchFamily="66" charset="-78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979712" y="2996952"/>
            <a:ext cx="15841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Dast Nevis" panose="03000400000000000000" pitchFamily="66" charset="-78"/>
              </a:rPr>
              <a:t>منابع کلیدی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Dast Nevis" panose="03000400000000000000" pitchFamily="66" charset="-78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948264" y="1052736"/>
            <a:ext cx="15841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Dast Nevis" panose="03000400000000000000" pitchFamily="66" charset="-78"/>
              </a:rPr>
              <a:t>بخش مشتریان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cs typeface="Dast Nevis" panose="03000400000000000000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0987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0"/>
            <a:ext cx="9877425" cy="740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5"/>
          </a:xfrm>
          <a:prstGeom prst="rect">
            <a:avLst/>
          </a:prstGeom>
          <a:noFill/>
        </p:spPr>
      </p:pic>
      <p:pic>
        <p:nvPicPr>
          <p:cNvPr id="3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16090" y="5619780"/>
            <a:ext cx="939590" cy="906477"/>
          </a:xfrm>
          <a:prstGeom prst="rect">
            <a:avLst/>
          </a:prstGeom>
          <a:noFill/>
        </p:spPr>
      </p:pic>
      <p:pic>
        <p:nvPicPr>
          <p:cNvPr id="3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3769" y="5625418"/>
            <a:ext cx="939590" cy="906477"/>
          </a:xfrm>
          <a:prstGeom prst="rect">
            <a:avLst/>
          </a:prstGeom>
          <a:noFill/>
        </p:spPr>
      </p:pic>
      <p:pic>
        <p:nvPicPr>
          <p:cNvPr id="33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3589" y="4343940"/>
            <a:ext cx="939590" cy="906477"/>
          </a:xfrm>
          <a:prstGeom prst="rect">
            <a:avLst/>
          </a:prstGeom>
          <a:noFill/>
        </p:spPr>
      </p:pic>
      <p:pic>
        <p:nvPicPr>
          <p:cNvPr id="3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4364" y="4013208"/>
            <a:ext cx="939590" cy="906477"/>
          </a:xfrm>
          <a:prstGeom prst="rect">
            <a:avLst/>
          </a:prstGeom>
          <a:noFill/>
        </p:spPr>
      </p:pic>
      <p:pic>
        <p:nvPicPr>
          <p:cNvPr id="31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8111" y="2370124"/>
            <a:ext cx="939590" cy="906477"/>
          </a:xfrm>
          <a:prstGeom prst="rect">
            <a:avLst/>
          </a:prstGeom>
          <a:noFill/>
        </p:spPr>
      </p:pic>
      <p:pic>
        <p:nvPicPr>
          <p:cNvPr id="29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77" y="1858942"/>
            <a:ext cx="939590" cy="906477"/>
          </a:xfrm>
          <a:prstGeom prst="rect">
            <a:avLst/>
          </a:prstGeom>
          <a:noFill/>
        </p:spPr>
      </p:pic>
      <p:pic>
        <p:nvPicPr>
          <p:cNvPr id="2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93040" y="2004993"/>
            <a:ext cx="1589566" cy="1533547"/>
          </a:xfrm>
          <a:prstGeom prst="rect">
            <a:avLst/>
          </a:prstGeom>
          <a:noFill/>
        </p:spPr>
      </p:pic>
      <p:pic>
        <p:nvPicPr>
          <p:cNvPr id="205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22233" y="2041505"/>
            <a:ext cx="1589566" cy="153354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111480" y="299786"/>
            <a:ext cx="5959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latin typeface="A  Duel" pitchFamily="2" charset="-78"/>
                <a:cs typeface="A Chamran" pitchFamily="2" charset="-78"/>
              </a:rPr>
              <a:t>مثال: بوم مدل کسب و کار دیجیکالا</a:t>
            </a:r>
            <a:endParaRPr lang="en-US" sz="3600" dirty="0">
              <a:latin typeface="A  Duel" pitchFamily="2" charset="-78"/>
              <a:cs typeface="A Chamran" pitchFamily="2" charset="-78"/>
            </a:endParaRPr>
          </a:p>
        </p:txBody>
      </p:sp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 descr="C:\Documents and Settings\Administrator\Desktop\Digikala_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3466" y="1"/>
            <a:ext cx="2540000" cy="12065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 rot="21061038">
            <a:off x="4007806" y="2297099"/>
            <a:ext cx="11176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Dast Nevis" pitchFamily="66" charset="-78"/>
              </a:rPr>
              <a:t>بررسی و</a:t>
            </a:r>
          </a:p>
          <a:p>
            <a:pPr algn="ctr" rtl="1"/>
            <a:r>
              <a:rPr lang="fa-IR" sz="2800" dirty="0" smtClean="0">
                <a:cs typeface="Dast Nevis" pitchFamily="66" charset="-78"/>
              </a:rPr>
              <a:t>مقایسه</a:t>
            </a:r>
            <a:endParaRPr lang="en-US" sz="2800" dirty="0">
              <a:cs typeface="Dast Nevis" pitchFamily="66" charset="-78"/>
            </a:endParaRPr>
          </a:p>
        </p:txBody>
      </p:sp>
      <p:sp>
        <p:nvSpPr>
          <p:cNvPr id="12" name="Rectangle 11"/>
          <p:cNvSpPr/>
          <p:nvPr/>
        </p:nvSpPr>
        <p:spPr>
          <a:xfrm rot="21061038">
            <a:off x="7769600" y="2238182"/>
            <a:ext cx="9188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کاربران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انبوه 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اینترنت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14" name="Rectangle 13"/>
          <p:cNvSpPr/>
          <p:nvPr/>
        </p:nvSpPr>
        <p:spPr>
          <a:xfrm rot="21061038">
            <a:off x="5640943" y="4256042"/>
            <a:ext cx="803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وبسایت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21061038">
            <a:off x="6392333" y="4598987"/>
            <a:ext cx="894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Dast Nevis" pitchFamily="66" charset="-78"/>
              </a:rPr>
              <a:t>اکسپرس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21061038">
            <a:off x="5699899" y="2065262"/>
            <a:ext cx="7585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تبلیغات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22" name="Rectangle 21"/>
          <p:cNvSpPr/>
          <p:nvPr/>
        </p:nvSpPr>
        <p:spPr>
          <a:xfrm rot="21061038">
            <a:off x="6327476" y="2573269"/>
            <a:ext cx="8178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تخفیفات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24" name="Rectangle 23"/>
          <p:cNvSpPr/>
          <p:nvPr/>
        </p:nvSpPr>
        <p:spPr>
          <a:xfrm rot="21061038">
            <a:off x="2184851" y="5899128"/>
            <a:ext cx="486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انبار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26" name="Rectangle 25"/>
          <p:cNvSpPr/>
          <p:nvPr/>
        </p:nvSpPr>
        <p:spPr>
          <a:xfrm rot="21061038">
            <a:off x="6338588" y="5749817"/>
            <a:ext cx="78579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فروش</a:t>
            </a:r>
          </a:p>
          <a:p>
            <a:pPr algn="r" rtl="1"/>
            <a:r>
              <a:rPr lang="fa-IR" sz="2000" dirty="0" smtClean="0">
                <a:cs typeface="Dast Nevis" pitchFamily="66" charset="-78"/>
              </a:rPr>
              <a:t>مستقیم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3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71681" y="3830644"/>
            <a:ext cx="939590" cy="906477"/>
          </a:xfrm>
          <a:prstGeom prst="rect">
            <a:avLst/>
          </a:prstGeom>
          <a:noFill/>
        </p:spPr>
      </p:pic>
      <p:sp>
        <p:nvSpPr>
          <p:cNvPr id="37" name="Rectangle 36"/>
          <p:cNvSpPr/>
          <p:nvPr/>
        </p:nvSpPr>
        <p:spPr>
          <a:xfrm rot="21061038">
            <a:off x="2446001" y="4085086"/>
            <a:ext cx="484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برند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3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65637" y="4384687"/>
            <a:ext cx="939590" cy="906477"/>
          </a:xfrm>
          <a:prstGeom prst="rect">
            <a:avLst/>
          </a:prstGeom>
          <a:noFill/>
        </p:spPr>
      </p:pic>
      <p:sp>
        <p:nvSpPr>
          <p:cNvPr id="39" name="Rectangle 38"/>
          <p:cNvSpPr/>
          <p:nvPr/>
        </p:nvSpPr>
        <p:spPr>
          <a:xfrm rot="21061038">
            <a:off x="3001538" y="4664034"/>
            <a:ext cx="5517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محتوا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4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3525" y="4384687"/>
            <a:ext cx="939590" cy="906477"/>
          </a:xfrm>
          <a:prstGeom prst="rect">
            <a:avLst/>
          </a:prstGeom>
          <a:noFill/>
        </p:spPr>
      </p:pic>
      <p:sp>
        <p:nvSpPr>
          <p:cNvPr id="41" name="Rectangle 40"/>
          <p:cNvSpPr/>
          <p:nvPr/>
        </p:nvSpPr>
        <p:spPr>
          <a:xfrm rot="21061038">
            <a:off x="1843590" y="4664034"/>
            <a:ext cx="803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وبسایت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4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1429" y="1749403"/>
            <a:ext cx="939590" cy="906477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 rot="21061038">
            <a:off x="2310033" y="1925593"/>
            <a:ext cx="8851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بازاریابی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4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83072" y="2449498"/>
            <a:ext cx="939590" cy="906477"/>
          </a:xfrm>
          <a:prstGeom prst="rect">
            <a:avLst/>
          </a:prstGeom>
          <a:noFill/>
        </p:spPr>
      </p:pic>
      <p:sp>
        <p:nvSpPr>
          <p:cNvPr id="45" name="Rectangle 44"/>
          <p:cNvSpPr/>
          <p:nvPr/>
        </p:nvSpPr>
        <p:spPr>
          <a:xfrm rot="21061038">
            <a:off x="2699419" y="2710278"/>
            <a:ext cx="8386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لجستیک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4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3525" y="2589202"/>
            <a:ext cx="939590" cy="906477"/>
          </a:xfrm>
          <a:prstGeom prst="rect">
            <a:avLst/>
          </a:prstGeom>
          <a:noFill/>
        </p:spPr>
      </p:pic>
      <p:sp>
        <p:nvSpPr>
          <p:cNvPr id="47" name="Rectangle 46"/>
          <p:cNvSpPr/>
          <p:nvPr/>
        </p:nvSpPr>
        <p:spPr>
          <a:xfrm rot="21061038">
            <a:off x="1927053" y="2765392"/>
            <a:ext cx="755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تامین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4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031" y="1938316"/>
            <a:ext cx="939590" cy="906477"/>
          </a:xfrm>
          <a:prstGeom prst="rect">
            <a:avLst/>
          </a:prstGeom>
          <a:noFill/>
        </p:spPr>
      </p:pic>
      <p:sp>
        <p:nvSpPr>
          <p:cNvPr id="49" name="Rectangle 48"/>
          <p:cNvSpPr/>
          <p:nvPr/>
        </p:nvSpPr>
        <p:spPr>
          <a:xfrm rot="21061038">
            <a:off x="391499" y="2160673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400" dirty="0" smtClean="0">
                <a:cs typeface="Dast Nevis" pitchFamily="66" charset="-78"/>
              </a:rPr>
              <a:t>واردکنندگان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5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6961" y="2851140"/>
            <a:ext cx="939590" cy="906477"/>
          </a:xfrm>
          <a:prstGeom prst="rect">
            <a:avLst/>
          </a:prstGeom>
          <a:noFill/>
        </p:spPr>
      </p:pic>
      <p:sp>
        <p:nvSpPr>
          <p:cNvPr id="51" name="Rectangle 50"/>
          <p:cNvSpPr/>
          <p:nvPr/>
        </p:nvSpPr>
        <p:spPr>
          <a:xfrm rot="21061038">
            <a:off x="1025403" y="2996554"/>
            <a:ext cx="712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Dast Nevis" pitchFamily="66" charset="-78"/>
              </a:rPr>
              <a:t>پست</a:t>
            </a:r>
            <a:endParaRPr lang="en-US" sz="2400" dirty="0">
              <a:cs typeface="Dast Nevis" pitchFamily="66" charset="-78"/>
            </a:endParaRPr>
          </a:p>
        </p:txBody>
      </p:sp>
      <p:pic>
        <p:nvPicPr>
          <p:cNvPr id="5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492" y="3654427"/>
            <a:ext cx="939590" cy="906477"/>
          </a:xfrm>
          <a:prstGeom prst="rect">
            <a:avLst/>
          </a:prstGeom>
          <a:noFill/>
        </p:spPr>
      </p:pic>
      <p:sp>
        <p:nvSpPr>
          <p:cNvPr id="53" name="Rectangle 52"/>
          <p:cNvSpPr/>
          <p:nvPr/>
        </p:nvSpPr>
        <p:spPr>
          <a:xfrm rot="21061038">
            <a:off x="331071" y="3938380"/>
            <a:ext cx="9364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400" dirty="0" smtClean="0">
                <a:cs typeface="Dast Nevis" pitchFamily="66" charset="-78"/>
              </a:rPr>
              <a:t>تولیدکنندگان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5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1279" y="3611565"/>
            <a:ext cx="1589566" cy="1533547"/>
          </a:xfrm>
          <a:prstGeom prst="rect">
            <a:avLst/>
          </a:prstGeom>
          <a:noFill/>
        </p:spPr>
      </p:pic>
      <p:sp>
        <p:nvSpPr>
          <p:cNvPr id="55" name="Rectangle 54"/>
          <p:cNvSpPr/>
          <p:nvPr/>
        </p:nvSpPr>
        <p:spPr>
          <a:xfrm rot="21061038">
            <a:off x="4186548" y="3867159"/>
            <a:ext cx="101822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Dast Nevis" pitchFamily="66" charset="-78"/>
              </a:rPr>
              <a:t>انتخاب </a:t>
            </a:r>
          </a:p>
          <a:p>
            <a:pPr algn="ctr" rtl="1"/>
            <a:r>
              <a:rPr lang="fa-IR" sz="2800" dirty="0" smtClean="0">
                <a:cs typeface="Dast Nevis" pitchFamily="66" charset="-78"/>
              </a:rPr>
              <a:t>آگاهانه</a:t>
            </a:r>
            <a:endParaRPr lang="en-US" sz="2800" dirty="0">
              <a:cs typeface="Dast Nevis" pitchFamily="66" charset="-78"/>
            </a:endParaRPr>
          </a:p>
        </p:txBody>
      </p:sp>
      <p:pic>
        <p:nvPicPr>
          <p:cNvPr id="5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6486" y="5589616"/>
            <a:ext cx="939590" cy="906477"/>
          </a:xfrm>
          <a:prstGeom prst="rect">
            <a:avLst/>
          </a:prstGeom>
          <a:noFill/>
        </p:spPr>
      </p:pic>
      <p:sp>
        <p:nvSpPr>
          <p:cNvPr id="57" name="Rectangle 56"/>
          <p:cNvSpPr/>
          <p:nvPr/>
        </p:nvSpPr>
        <p:spPr>
          <a:xfrm rot="21061038">
            <a:off x="1056551" y="5715074"/>
            <a:ext cx="8034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توسعه 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وبسایت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5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4254" y="5656294"/>
            <a:ext cx="939590" cy="906477"/>
          </a:xfrm>
          <a:prstGeom prst="rect">
            <a:avLst/>
          </a:prstGeom>
          <a:noFill/>
        </p:spPr>
      </p:pic>
      <p:sp>
        <p:nvSpPr>
          <p:cNvPr id="59" name="Rectangle 58"/>
          <p:cNvSpPr/>
          <p:nvPr/>
        </p:nvSpPr>
        <p:spPr>
          <a:xfrm rot="21061038">
            <a:off x="3336564" y="5781753"/>
            <a:ext cx="5389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خرید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کالا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6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77" y="2705088"/>
            <a:ext cx="939590" cy="906477"/>
          </a:xfrm>
          <a:prstGeom prst="rect">
            <a:avLst/>
          </a:prstGeom>
          <a:noFill/>
        </p:spPr>
      </p:pic>
      <p:sp>
        <p:nvSpPr>
          <p:cNvPr id="61" name="Rectangle 60"/>
          <p:cNvSpPr/>
          <p:nvPr/>
        </p:nvSpPr>
        <p:spPr>
          <a:xfrm rot="21061038">
            <a:off x="5615544" y="2942187"/>
            <a:ext cx="856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 smtClean="0">
                <a:cs typeface="Dast Nevis" pitchFamily="66" charset="-78"/>
              </a:rPr>
              <a:t>دیجی‌بن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6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674" y="4238635"/>
            <a:ext cx="939590" cy="906477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 rot="21061038">
            <a:off x="956069" y="4414866"/>
            <a:ext cx="7088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تامین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کنندگان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6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1338" y="4706956"/>
            <a:ext cx="939590" cy="906477"/>
          </a:xfrm>
          <a:prstGeom prst="rect">
            <a:avLst/>
          </a:prstGeom>
          <a:noFill/>
        </p:spPr>
      </p:pic>
      <p:sp>
        <p:nvSpPr>
          <p:cNvPr id="66" name="Rectangle 65"/>
          <p:cNvSpPr/>
          <p:nvPr/>
        </p:nvSpPr>
        <p:spPr>
          <a:xfrm rot="21061038">
            <a:off x="5701181" y="4965178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 smtClean="0">
                <a:cs typeface="Dast Nevis" pitchFamily="66" charset="-78"/>
              </a:rPr>
              <a:t>app</a:t>
            </a:r>
            <a:endParaRPr lang="en-US" dirty="0"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752020" y="431957"/>
            <a:ext cx="43189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مثال: بوم مدل کسب و کار اینترنت اشیا</a:t>
            </a:r>
            <a:endParaRPr lang="en-US" sz="3200" dirty="0">
              <a:latin typeface="A  Duel" pitchFamily="2" charset="-78"/>
              <a:cs typeface="A Chamran" pitchFamily="2" charset="-78"/>
            </a:endParaRPr>
          </a:p>
        </p:txBody>
      </p:sp>
      <p:pic>
        <p:nvPicPr>
          <p:cNvPr id="6" name="Picture 2" descr="FLEXspace.or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52636"/>
            <a:ext cx="4524437" cy="908722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719573" y="5373216"/>
            <a:ext cx="49685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نمایش کلیه مکان‌های مجانی در لحظه</a:t>
            </a:r>
            <a:endParaRPr lang="en-US" sz="2400" dirty="0">
              <a:cs typeface="B Yekan" pitchFamily="2" charset="-78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 cstate="print"/>
          <a:srcRect l="67065" t="36116" r="7425" b="7336"/>
          <a:stretch>
            <a:fillRect/>
          </a:stretch>
        </p:blipFill>
        <p:spPr bwMode="auto">
          <a:xfrm>
            <a:off x="6048164" y="1844824"/>
            <a:ext cx="2519772" cy="4185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719572" y="1988840"/>
            <a:ext cx="4968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400" dirty="0" smtClean="0">
                <a:cs typeface="B Yekan" pitchFamily="2" charset="-78"/>
              </a:rPr>
              <a:t>رزرو هوشمند و منعطف محل کار به صورت توزیع شده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47564" y="3104964"/>
            <a:ext cx="50405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400" dirty="0" smtClean="0">
                <a:cs typeface="B Yekan" pitchFamily="2" charset="-78"/>
              </a:rPr>
              <a:t>ارائه یک راهکار نرم‌افزاری و سخت‌افزاری جامع و یکپارچه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9572" y="4146175"/>
            <a:ext cx="49685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400" dirty="0" smtClean="0">
                <a:cs typeface="B Yekan" pitchFamily="2" charset="-78"/>
              </a:rPr>
              <a:t>استفاده از فناوری بلوتوث</a:t>
            </a:r>
            <a:endParaRPr lang="en-US" sz="2400" dirty="0" smtClean="0">
              <a:cs typeface="B Yekan" pitchFamily="2" charset="-78"/>
            </a:endParaRPr>
          </a:p>
          <a:p>
            <a:pPr algn="just" rtl="1"/>
            <a:r>
              <a:rPr lang="fa-IR" dirty="0" smtClean="0">
                <a:cs typeface="B Yekan" pitchFamily="2" charset="-78"/>
              </a:rPr>
              <a:t>(</a:t>
            </a:r>
            <a:r>
              <a:rPr lang="en-US" dirty="0" smtClean="0">
                <a:cs typeface="B Yekan" pitchFamily="2" charset="-78"/>
              </a:rPr>
              <a:t>Bluetooth Low Energy</a:t>
            </a:r>
            <a:r>
              <a:rPr lang="fa-IR" dirty="0" smtClean="0">
                <a:cs typeface="B Yekan" pitchFamily="2" charset="-78"/>
              </a:rPr>
              <a:t>)</a:t>
            </a:r>
            <a:endParaRPr lang="fa-IR" sz="2400" dirty="0" smtClean="0"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688124" y="2096852"/>
            <a:ext cx="144016" cy="6120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688124" y="3164971"/>
            <a:ext cx="144016" cy="6120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688124" y="4233090"/>
            <a:ext cx="144016" cy="6120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688124" y="5301208"/>
            <a:ext cx="144016" cy="61206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752020" y="431957"/>
            <a:ext cx="4318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مثال: بوم مدل کسب و کار</a:t>
            </a:r>
            <a:endParaRPr lang="en-US" sz="3200" dirty="0">
              <a:latin typeface="A  Duel" pitchFamily="2" charset="-78"/>
              <a:cs typeface="A Chamran" pitchFamily="2" charset="-78"/>
            </a:endParaRPr>
          </a:p>
        </p:txBody>
      </p:sp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3794" name="Picture 2" descr="FLEXspace.or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152636"/>
            <a:ext cx="4524437" cy="908722"/>
          </a:xfrm>
          <a:prstGeom prst="rect">
            <a:avLst/>
          </a:prstGeom>
          <a:noFill/>
        </p:spPr>
      </p:pic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5" cstate="print"/>
          <a:srcRect l="18483" t="92524" r="5205" b="2751"/>
          <a:stretch>
            <a:fillRect/>
          </a:stretch>
        </p:blipFill>
        <p:spPr bwMode="auto">
          <a:xfrm>
            <a:off x="179512" y="1052736"/>
            <a:ext cx="4656517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3995936" y="1520788"/>
            <a:ext cx="1277914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3900" dirty="0"/>
              <a:t>؟</a:t>
            </a:r>
            <a:endParaRPr lang="en-US" sz="239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68144" y="656692"/>
            <a:ext cx="4737003" cy="6383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5"/>
          </a:xfrm>
          <a:prstGeom prst="rect">
            <a:avLst/>
          </a:prstGeom>
          <a:noFill/>
        </p:spPr>
      </p:pic>
      <p:pic>
        <p:nvPicPr>
          <p:cNvPr id="2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93040" y="2004993"/>
            <a:ext cx="1589566" cy="1533547"/>
          </a:xfrm>
          <a:prstGeom prst="rect">
            <a:avLst/>
          </a:prstGeom>
          <a:noFill/>
        </p:spPr>
      </p:pic>
      <p:pic>
        <p:nvPicPr>
          <p:cNvPr id="205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22233" y="1628800"/>
            <a:ext cx="1589566" cy="153354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752020" y="431957"/>
            <a:ext cx="4318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مثال: بوم مدل کسب و کار</a:t>
            </a:r>
            <a:endParaRPr lang="en-US" sz="3200" dirty="0">
              <a:latin typeface="A  Duel" pitchFamily="2" charset="-78"/>
              <a:cs typeface="A Chamran" pitchFamily="2" charset="-78"/>
            </a:endParaRPr>
          </a:p>
        </p:txBody>
      </p:sp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 rot="21061038">
            <a:off x="3843451" y="1911933"/>
            <a:ext cx="13933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رضایت بیشتر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با امکان انتخاب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محل رایگان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12" name="Rectangle 11"/>
          <p:cNvSpPr/>
          <p:nvPr/>
        </p:nvSpPr>
        <p:spPr>
          <a:xfrm rot="21061038">
            <a:off x="7511526" y="2376680"/>
            <a:ext cx="143500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شرکت‌ها یا موسساتی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که محیطی برای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کار یا آموزشی دارند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5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1279" y="2852936"/>
            <a:ext cx="1589566" cy="1533547"/>
          </a:xfrm>
          <a:prstGeom prst="rect">
            <a:avLst/>
          </a:prstGeom>
          <a:noFill/>
        </p:spPr>
      </p:pic>
      <p:sp>
        <p:nvSpPr>
          <p:cNvPr id="55" name="Rectangle 54"/>
          <p:cNvSpPr/>
          <p:nvPr/>
        </p:nvSpPr>
        <p:spPr>
          <a:xfrm rot="21061038">
            <a:off x="3979764" y="3102502"/>
            <a:ext cx="143180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راحتی انتخاب و 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رزور مکان از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طریق اپ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33794" name="Picture 2" descr="FLEXspace.or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152636"/>
            <a:ext cx="4524437" cy="908722"/>
          </a:xfrm>
          <a:prstGeom prst="rect">
            <a:avLst/>
          </a:prstGeom>
          <a:noFill/>
        </p:spPr>
      </p:pic>
      <p:pic>
        <p:nvPicPr>
          <p:cNvPr id="6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4041068"/>
            <a:ext cx="1589566" cy="1533547"/>
          </a:xfrm>
          <a:prstGeom prst="rect">
            <a:avLst/>
          </a:prstGeom>
          <a:noFill/>
        </p:spPr>
      </p:pic>
      <p:sp>
        <p:nvSpPr>
          <p:cNvPr id="67" name="Rectangle 66"/>
          <p:cNvSpPr/>
          <p:nvPr/>
        </p:nvSpPr>
        <p:spPr>
          <a:xfrm rot="21061038">
            <a:off x="3903523" y="4336800"/>
            <a:ext cx="15295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شخصی‌سازی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برنامه براساس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نوع تعامل با افراد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6" cstate="print"/>
          <a:srcRect l="18483" t="92524" r="5205" b="2751"/>
          <a:stretch>
            <a:fillRect/>
          </a:stretch>
        </p:blipFill>
        <p:spPr bwMode="auto">
          <a:xfrm>
            <a:off x="179512" y="1052736"/>
            <a:ext cx="4656517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46696" y="3596859"/>
            <a:ext cx="1589566" cy="1533547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 rot="21061038">
            <a:off x="7461978" y="4076268"/>
            <a:ext cx="14414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فریلنسرها، استارتاپ‌ها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دانشجوها و محققین</a:t>
            </a:r>
            <a:endParaRPr lang="en-US" sz="1400" dirty="0">
              <a:cs typeface="Dast Nevis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007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3743908" y="4113076"/>
            <a:ext cx="1692188" cy="3132348"/>
          </a:xfrm>
          <a:prstGeom prst="roundRect">
            <a:avLst>
              <a:gd name="adj" fmla="val 976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616116" y="4113076"/>
            <a:ext cx="1692188" cy="3132348"/>
          </a:xfrm>
          <a:prstGeom prst="roundRect">
            <a:avLst>
              <a:gd name="adj" fmla="val 976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 descr="E:\Axkade\IoT\CODE_n15_internet_of_things_infographic.jpg"/>
          <p:cNvPicPr>
            <a:picLocks noChangeAspect="1" noChangeArrowheads="1"/>
          </p:cNvPicPr>
          <p:nvPr/>
        </p:nvPicPr>
        <p:blipFill>
          <a:blip r:embed="rId3" cstate="print"/>
          <a:srcRect t="26670"/>
          <a:stretch>
            <a:fillRect/>
          </a:stretch>
        </p:blipFill>
        <p:spPr bwMode="auto">
          <a:xfrm>
            <a:off x="0" y="0"/>
            <a:ext cx="9144000" cy="3771305"/>
          </a:xfrm>
          <a:prstGeom prst="rect">
            <a:avLst/>
          </a:prstGeom>
          <a:noFill/>
        </p:spPr>
      </p:pic>
      <p:sp>
        <p:nvSpPr>
          <p:cNvPr id="27" name="Rounded Rectangle 26"/>
          <p:cNvSpPr/>
          <p:nvPr/>
        </p:nvSpPr>
        <p:spPr>
          <a:xfrm>
            <a:off x="6624228" y="2528900"/>
            <a:ext cx="2772308" cy="648072"/>
          </a:xfrm>
          <a:prstGeom prst="roundRect">
            <a:avLst>
              <a:gd name="adj" fmla="val 976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871700" y="4113076"/>
            <a:ext cx="1692188" cy="3132348"/>
          </a:xfrm>
          <a:prstGeom prst="roundRect">
            <a:avLst>
              <a:gd name="adj" fmla="val 976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97862" y="6572381"/>
            <a:ext cx="1482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entury Gothic"/>
                <a:cs typeface="Century Gothic"/>
              </a:rPr>
              <a:t>Source: Accenture.</a:t>
            </a:r>
            <a:endParaRPr lang="en-US" sz="1200" dirty="0">
              <a:latin typeface="Century Gothic"/>
              <a:cs typeface="Century Gothic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464359" y="5841268"/>
            <a:ext cx="50687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6000" dirty="0" smtClean="0">
                <a:solidFill>
                  <a:srgbClr val="FFC000"/>
                </a:solidFill>
                <a:cs typeface="B Titr" pitchFamily="2" charset="-78"/>
              </a:rPr>
              <a:t>1</a:t>
            </a:r>
            <a:endParaRPr lang="en-US" sz="6000" dirty="0">
              <a:solidFill>
                <a:srgbClr val="FFC000"/>
              </a:solidFill>
              <a:cs typeface="B Titr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44795" y="5841268"/>
            <a:ext cx="5998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6000" dirty="0" smtClean="0">
                <a:solidFill>
                  <a:srgbClr val="FFC000"/>
                </a:solidFill>
                <a:cs typeface="B Titr" pitchFamily="2" charset="-78"/>
              </a:rPr>
              <a:t>2</a:t>
            </a:r>
            <a:endParaRPr lang="en-US" sz="6000" dirty="0">
              <a:solidFill>
                <a:srgbClr val="FFC000"/>
              </a:solidFill>
              <a:cs typeface="B Titr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118206" y="5841268"/>
            <a:ext cx="6880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6000" dirty="0" smtClean="0">
                <a:solidFill>
                  <a:srgbClr val="FFC000"/>
                </a:solidFill>
                <a:cs typeface="B Titr" pitchFamily="2" charset="-78"/>
              </a:rPr>
              <a:t>3</a:t>
            </a:r>
            <a:endParaRPr lang="en-US" sz="6000" dirty="0">
              <a:solidFill>
                <a:srgbClr val="FFC000"/>
              </a:solidFill>
              <a:cs typeface="B Titr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588224" y="2564904"/>
            <a:ext cx="25202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800" dirty="0" smtClean="0">
                <a:cs typeface="A Chamran" pitchFamily="2" charset="-78"/>
              </a:rPr>
              <a:t>برای کسب و کارها</a:t>
            </a:r>
            <a:endParaRPr lang="en-US" sz="2800" dirty="0">
              <a:cs typeface="A Chamr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871700" y="4419109"/>
            <a:ext cx="16921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cs typeface="B Yekan" pitchFamily="2" charset="-78"/>
              </a:rPr>
              <a:t>بهره‌وری کارکنان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35896" y="4440014"/>
            <a:ext cx="183620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cs typeface="B Yekan" pitchFamily="2" charset="-78"/>
              </a:rPr>
              <a:t>بهینه‌سازی دارایی‌ها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80112" y="4473116"/>
            <a:ext cx="16921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cs typeface="B Yekan" pitchFamily="2" charset="-78"/>
              </a:rPr>
              <a:t>کاهش هزینه‌ها</a:t>
            </a:r>
            <a:endParaRPr lang="en-US" sz="2800" dirty="0"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01882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5"/>
          </a:xfrm>
          <a:prstGeom prst="rect">
            <a:avLst/>
          </a:prstGeom>
          <a:noFill/>
        </p:spPr>
      </p:pic>
      <p:pic>
        <p:nvPicPr>
          <p:cNvPr id="33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3589" y="4343940"/>
            <a:ext cx="939590" cy="906477"/>
          </a:xfrm>
          <a:prstGeom prst="rect">
            <a:avLst/>
          </a:prstGeom>
          <a:noFill/>
        </p:spPr>
      </p:pic>
      <p:pic>
        <p:nvPicPr>
          <p:cNvPr id="3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4364" y="4013208"/>
            <a:ext cx="939590" cy="906477"/>
          </a:xfrm>
          <a:prstGeom prst="rect">
            <a:avLst/>
          </a:prstGeom>
          <a:noFill/>
        </p:spPr>
      </p:pic>
      <p:pic>
        <p:nvPicPr>
          <p:cNvPr id="31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8111" y="2370124"/>
            <a:ext cx="939590" cy="906477"/>
          </a:xfrm>
          <a:prstGeom prst="rect">
            <a:avLst/>
          </a:prstGeom>
          <a:noFill/>
        </p:spPr>
      </p:pic>
      <p:pic>
        <p:nvPicPr>
          <p:cNvPr id="29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77" y="1858942"/>
            <a:ext cx="939590" cy="906477"/>
          </a:xfrm>
          <a:prstGeom prst="rect">
            <a:avLst/>
          </a:prstGeom>
          <a:noFill/>
        </p:spPr>
      </p:pic>
      <p:pic>
        <p:nvPicPr>
          <p:cNvPr id="2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93040" y="2004993"/>
            <a:ext cx="1589566" cy="1533547"/>
          </a:xfrm>
          <a:prstGeom prst="rect">
            <a:avLst/>
          </a:prstGeom>
          <a:noFill/>
        </p:spPr>
      </p:pic>
      <p:pic>
        <p:nvPicPr>
          <p:cNvPr id="205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22233" y="1628800"/>
            <a:ext cx="1589566" cy="153354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752020" y="431957"/>
            <a:ext cx="4318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مثال: بوم مدل کسب و کار</a:t>
            </a:r>
            <a:endParaRPr lang="en-US" sz="3200" dirty="0">
              <a:latin typeface="A  Duel" pitchFamily="2" charset="-78"/>
              <a:cs typeface="A Chamran" pitchFamily="2" charset="-78"/>
            </a:endParaRPr>
          </a:p>
        </p:txBody>
      </p:sp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 rot="21061038">
            <a:off x="3843451" y="1911933"/>
            <a:ext cx="13933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رضایت بیشتر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با امکان انتخاب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محل رایگان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12" name="Rectangle 11"/>
          <p:cNvSpPr/>
          <p:nvPr/>
        </p:nvSpPr>
        <p:spPr>
          <a:xfrm rot="21061038">
            <a:off x="7511526" y="2376680"/>
            <a:ext cx="143500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شرکت‌ها یا موسساتی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که محیطی برای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کار یا آموزشی دارند</a:t>
            </a:r>
            <a:endParaRPr lang="en-US" sz="1400" dirty="0">
              <a:cs typeface="Dast Nevis" pitchFamily="66" charset="-78"/>
            </a:endParaRPr>
          </a:p>
        </p:txBody>
      </p:sp>
      <p:sp>
        <p:nvSpPr>
          <p:cNvPr id="14" name="Rectangle 13"/>
          <p:cNvSpPr/>
          <p:nvPr/>
        </p:nvSpPr>
        <p:spPr>
          <a:xfrm rot="21061038">
            <a:off x="5640943" y="4256042"/>
            <a:ext cx="803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وبسایت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21061038">
            <a:off x="6476490" y="4460488"/>
            <a:ext cx="726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Dast Nevis" pitchFamily="66" charset="-78"/>
              </a:rPr>
              <a:t>فروش</a:t>
            </a:r>
          </a:p>
          <a:p>
            <a:pPr algn="r" rtl="1"/>
            <a:r>
              <a:rPr lang="fa-IR" dirty="0" smtClean="0">
                <a:cs typeface="Dast Nevis" pitchFamily="66" charset="-78"/>
              </a:rPr>
              <a:t>مستقیم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21061038">
            <a:off x="5589187" y="1942151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حساب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کاربری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2" name="Rectangle 21"/>
          <p:cNvSpPr/>
          <p:nvPr/>
        </p:nvSpPr>
        <p:spPr>
          <a:xfrm rot="21061038">
            <a:off x="6404863" y="2473259"/>
            <a:ext cx="785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پشتیبانی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فنی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5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1279" y="2852936"/>
            <a:ext cx="1589566" cy="1533547"/>
          </a:xfrm>
          <a:prstGeom prst="rect">
            <a:avLst/>
          </a:prstGeom>
          <a:noFill/>
        </p:spPr>
      </p:pic>
      <p:sp>
        <p:nvSpPr>
          <p:cNvPr id="55" name="Rectangle 54"/>
          <p:cNvSpPr/>
          <p:nvPr/>
        </p:nvSpPr>
        <p:spPr>
          <a:xfrm rot="21061038">
            <a:off x="3979764" y="3102502"/>
            <a:ext cx="143180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راحتی انتخاب و 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رزور مکان از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طریق اپ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6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77" y="2705088"/>
            <a:ext cx="939590" cy="906477"/>
          </a:xfrm>
          <a:prstGeom prst="rect">
            <a:avLst/>
          </a:prstGeom>
          <a:noFill/>
        </p:spPr>
      </p:pic>
      <p:sp>
        <p:nvSpPr>
          <p:cNvPr id="61" name="Rectangle 60"/>
          <p:cNvSpPr/>
          <p:nvPr/>
        </p:nvSpPr>
        <p:spPr>
          <a:xfrm rot="21061038">
            <a:off x="5683674" y="2819077"/>
            <a:ext cx="7200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 smtClean="0">
                <a:cs typeface="Dast Nevis" pitchFamily="66" charset="-78"/>
              </a:rPr>
              <a:t>پشتیبانی</a:t>
            </a:r>
          </a:p>
          <a:p>
            <a:pPr algn="r" rtl="1"/>
            <a:r>
              <a:rPr lang="fa-IR" sz="1600" dirty="0" smtClean="0">
                <a:cs typeface="Dast Nevis" pitchFamily="66" charset="-78"/>
              </a:rPr>
              <a:t>آنلاین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6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1338" y="4706956"/>
            <a:ext cx="939590" cy="906477"/>
          </a:xfrm>
          <a:prstGeom prst="rect">
            <a:avLst/>
          </a:prstGeom>
          <a:noFill/>
        </p:spPr>
      </p:pic>
      <p:sp>
        <p:nvSpPr>
          <p:cNvPr id="66" name="Rectangle 65"/>
          <p:cNvSpPr/>
          <p:nvPr/>
        </p:nvSpPr>
        <p:spPr>
          <a:xfrm rot="21061038">
            <a:off x="5544888" y="4980567"/>
            <a:ext cx="881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 smtClean="0">
                <a:cs typeface="Dast Nevis" pitchFamily="66" charset="-78"/>
              </a:rPr>
              <a:t>بازاریابان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33794" name="Picture 2" descr="FLEXspace.or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152636"/>
            <a:ext cx="4524437" cy="908722"/>
          </a:xfrm>
          <a:prstGeom prst="rect">
            <a:avLst/>
          </a:prstGeom>
          <a:noFill/>
        </p:spPr>
      </p:pic>
      <p:pic>
        <p:nvPicPr>
          <p:cNvPr id="6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4041068"/>
            <a:ext cx="1589566" cy="1533547"/>
          </a:xfrm>
          <a:prstGeom prst="rect">
            <a:avLst/>
          </a:prstGeom>
          <a:noFill/>
        </p:spPr>
      </p:pic>
      <p:sp>
        <p:nvSpPr>
          <p:cNvPr id="67" name="Rectangle 66"/>
          <p:cNvSpPr/>
          <p:nvPr/>
        </p:nvSpPr>
        <p:spPr>
          <a:xfrm rot="21061038">
            <a:off x="3903523" y="4336800"/>
            <a:ext cx="15295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شخصی‌سازی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برنامه براساس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نوع تعامل با افراد</a:t>
            </a:r>
            <a:endParaRPr lang="en-US" dirty="0">
              <a:cs typeface="Dast Nevis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8362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5"/>
          </a:xfrm>
          <a:prstGeom prst="rect">
            <a:avLst/>
          </a:prstGeom>
          <a:noFill/>
        </p:spPr>
      </p:pic>
      <p:pic>
        <p:nvPicPr>
          <p:cNvPr id="33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3589" y="4343940"/>
            <a:ext cx="939590" cy="906477"/>
          </a:xfrm>
          <a:prstGeom prst="rect">
            <a:avLst/>
          </a:prstGeom>
          <a:noFill/>
        </p:spPr>
      </p:pic>
      <p:pic>
        <p:nvPicPr>
          <p:cNvPr id="3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4364" y="4013208"/>
            <a:ext cx="939590" cy="906477"/>
          </a:xfrm>
          <a:prstGeom prst="rect">
            <a:avLst/>
          </a:prstGeom>
          <a:noFill/>
        </p:spPr>
      </p:pic>
      <p:pic>
        <p:nvPicPr>
          <p:cNvPr id="31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8111" y="2370124"/>
            <a:ext cx="939590" cy="906477"/>
          </a:xfrm>
          <a:prstGeom prst="rect">
            <a:avLst/>
          </a:prstGeom>
          <a:noFill/>
        </p:spPr>
      </p:pic>
      <p:pic>
        <p:nvPicPr>
          <p:cNvPr id="29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77" y="1858942"/>
            <a:ext cx="939590" cy="906477"/>
          </a:xfrm>
          <a:prstGeom prst="rect">
            <a:avLst/>
          </a:prstGeom>
          <a:noFill/>
        </p:spPr>
      </p:pic>
      <p:pic>
        <p:nvPicPr>
          <p:cNvPr id="2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93040" y="2004993"/>
            <a:ext cx="1589566" cy="1533547"/>
          </a:xfrm>
          <a:prstGeom prst="rect">
            <a:avLst/>
          </a:prstGeom>
          <a:noFill/>
        </p:spPr>
      </p:pic>
      <p:pic>
        <p:nvPicPr>
          <p:cNvPr id="205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22233" y="1628800"/>
            <a:ext cx="1589566" cy="153354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752020" y="431957"/>
            <a:ext cx="4318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مثال: بوم مدل کسب و کار</a:t>
            </a:r>
            <a:endParaRPr lang="en-US" sz="3200" dirty="0">
              <a:latin typeface="A  Duel" pitchFamily="2" charset="-78"/>
              <a:cs typeface="A Chamran" pitchFamily="2" charset="-78"/>
            </a:endParaRPr>
          </a:p>
        </p:txBody>
      </p:sp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 rot="21061038">
            <a:off x="3843451" y="1911933"/>
            <a:ext cx="13933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رضایت بیشتر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با امکان انتخاب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محل رایگان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12" name="Rectangle 11"/>
          <p:cNvSpPr/>
          <p:nvPr/>
        </p:nvSpPr>
        <p:spPr>
          <a:xfrm rot="21061038">
            <a:off x="7511526" y="2376680"/>
            <a:ext cx="143500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شرکت‌ها یا موسساتی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که محیطی برای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کار یا آموزشی دارند</a:t>
            </a:r>
            <a:endParaRPr lang="en-US" sz="1400" dirty="0">
              <a:cs typeface="Dast Nevis" pitchFamily="66" charset="-78"/>
            </a:endParaRPr>
          </a:p>
        </p:txBody>
      </p:sp>
      <p:sp>
        <p:nvSpPr>
          <p:cNvPr id="14" name="Rectangle 13"/>
          <p:cNvSpPr/>
          <p:nvPr/>
        </p:nvSpPr>
        <p:spPr>
          <a:xfrm rot="21061038">
            <a:off x="5640943" y="4256042"/>
            <a:ext cx="803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وبسایت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21061038">
            <a:off x="6476490" y="4460488"/>
            <a:ext cx="726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Dast Nevis" pitchFamily="66" charset="-78"/>
              </a:rPr>
              <a:t>فروش</a:t>
            </a:r>
          </a:p>
          <a:p>
            <a:pPr algn="r" rtl="1"/>
            <a:r>
              <a:rPr lang="fa-IR" dirty="0" smtClean="0">
                <a:cs typeface="Dast Nevis" pitchFamily="66" charset="-78"/>
              </a:rPr>
              <a:t>مستقیم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21061038">
            <a:off x="5589187" y="1942151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حساب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کاربری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2" name="Rectangle 21"/>
          <p:cNvSpPr/>
          <p:nvPr/>
        </p:nvSpPr>
        <p:spPr>
          <a:xfrm rot="21061038">
            <a:off x="6404863" y="2473259"/>
            <a:ext cx="785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پشتیبانی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فنی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3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71681" y="3830644"/>
            <a:ext cx="939590" cy="906477"/>
          </a:xfrm>
          <a:prstGeom prst="rect">
            <a:avLst/>
          </a:prstGeom>
          <a:noFill/>
        </p:spPr>
      </p:pic>
      <p:sp>
        <p:nvSpPr>
          <p:cNvPr id="37" name="Rectangle 36"/>
          <p:cNvSpPr/>
          <p:nvPr/>
        </p:nvSpPr>
        <p:spPr>
          <a:xfrm rot="21061038">
            <a:off x="2254801" y="4025984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Dast Nevis" pitchFamily="66" charset="-78"/>
              </a:rPr>
              <a:t>سخت‌افزار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3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65637" y="4384687"/>
            <a:ext cx="939590" cy="906477"/>
          </a:xfrm>
          <a:prstGeom prst="rect">
            <a:avLst/>
          </a:prstGeom>
          <a:noFill/>
        </p:spPr>
      </p:pic>
      <p:sp>
        <p:nvSpPr>
          <p:cNvPr id="39" name="Rectangle 38"/>
          <p:cNvSpPr/>
          <p:nvPr/>
        </p:nvSpPr>
        <p:spPr>
          <a:xfrm rot="21061038">
            <a:off x="2893674" y="4540923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زیرساخت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وب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3525" y="4384687"/>
            <a:ext cx="939590" cy="906477"/>
          </a:xfrm>
          <a:prstGeom prst="rect">
            <a:avLst/>
          </a:prstGeom>
          <a:noFill/>
        </p:spPr>
      </p:pic>
      <p:sp>
        <p:nvSpPr>
          <p:cNvPr id="41" name="Rectangle 40"/>
          <p:cNvSpPr/>
          <p:nvPr/>
        </p:nvSpPr>
        <p:spPr>
          <a:xfrm rot="21061038">
            <a:off x="1929540" y="4522865"/>
            <a:ext cx="6880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تیم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خلاق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1429" y="1749403"/>
            <a:ext cx="939590" cy="906477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 rot="21061038">
            <a:off x="2313128" y="1857937"/>
            <a:ext cx="8274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بازاریابی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و فروش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83072" y="2449498"/>
            <a:ext cx="939590" cy="906477"/>
          </a:xfrm>
          <a:prstGeom prst="rect">
            <a:avLst/>
          </a:prstGeom>
          <a:noFill/>
        </p:spPr>
      </p:pic>
      <p:sp>
        <p:nvSpPr>
          <p:cNvPr id="45" name="Rectangle 44"/>
          <p:cNvSpPr/>
          <p:nvPr/>
        </p:nvSpPr>
        <p:spPr>
          <a:xfrm rot="21061038">
            <a:off x="2680986" y="2587167"/>
            <a:ext cx="875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ارتباط با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مشتریان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3525" y="2589202"/>
            <a:ext cx="939590" cy="906477"/>
          </a:xfrm>
          <a:prstGeom prst="rect">
            <a:avLst/>
          </a:prstGeom>
          <a:noFill/>
        </p:spPr>
      </p:pic>
      <p:sp>
        <p:nvSpPr>
          <p:cNvPr id="47" name="Rectangle 46"/>
          <p:cNvSpPr/>
          <p:nvPr/>
        </p:nvSpPr>
        <p:spPr>
          <a:xfrm rot="21061038">
            <a:off x="1909419" y="2688907"/>
            <a:ext cx="7906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توسعه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محصول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031" y="1938316"/>
            <a:ext cx="939590" cy="906477"/>
          </a:xfrm>
          <a:prstGeom prst="rect">
            <a:avLst/>
          </a:prstGeom>
          <a:noFill/>
        </p:spPr>
      </p:pic>
      <p:sp>
        <p:nvSpPr>
          <p:cNvPr id="49" name="Rectangle 48"/>
          <p:cNvSpPr/>
          <p:nvPr/>
        </p:nvSpPr>
        <p:spPr>
          <a:xfrm rot="21061038">
            <a:off x="483374" y="2092310"/>
            <a:ext cx="7761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سازنده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سخت‌افزار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5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6961" y="2851140"/>
            <a:ext cx="939590" cy="906477"/>
          </a:xfrm>
          <a:prstGeom prst="rect">
            <a:avLst/>
          </a:prstGeom>
          <a:noFill/>
        </p:spPr>
      </p:pic>
      <p:sp>
        <p:nvSpPr>
          <p:cNvPr id="51" name="Rectangle 50"/>
          <p:cNvSpPr/>
          <p:nvPr/>
        </p:nvSpPr>
        <p:spPr>
          <a:xfrm rot="21061038">
            <a:off x="958879" y="3073379"/>
            <a:ext cx="8451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نصاب‌ها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5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492" y="3654427"/>
            <a:ext cx="939590" cy="906477"/>
          </a:xfrm>
          <a:prstGeom prst="rect">
            <a:avLst/>
          </a:prstGeom>
          <a:noFill/>
        </p:spPr>
      </p:pic>
      <p:sp>
        <p:nvSpPr>
          <p:cNvPr id="53" name="Rectangle 52"/>
          <p:cNvSpPr/>
          <p:nvPr/>
        </p:nvSpPr>
        <p:spPr>
          <a:xfrm rot="21061038">
            <a:off x="389581" y="3938380"/>
            <a:ext cx="8194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400" dirty="0" smtClean="0">
                <a:cs typeface="Dast Nevis" pitchFamily="66" charset="-78"/>
              </a:rPr>
              <a:t>هاست وب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5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1279" y="2852936"/>
            <a:ext cx="1589566" cy="1533547"/>
          </a:xfrm>
          <a:prstGeom prst="rect">
            <a:avLst/>
          </a:prstGeom>
          <a:noFill/>
        </p:spPr>
      </p:pic>
      <p:sp>
        <p:nvSpPr>
          <p:cNvPr id="55" name="Rectangle 54"/>
          <p:cNvSpPr/>
          <p:nvPr/>
        </p:nvSpPr>
        <p:spPr>
          <a:xfrm rot="21061038">
            <a:off x="3979764" y="3102502"/>
            <a:ext cx="143180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راحتی انتخاب و 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رزور مکان از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طریق اپ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6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77" y="2705088"/>
            <a:ext cx="939590" cy="906477"/>
          </a:xfrm>
          <a:prstGeom prst="rect">
            <a:avLst/>
          </a:prstGeom>
          <a:noFill/>
        </p:spPr>
      </p:pic>
      <p:sp>
        <p:nvSpPr>
          <p:cNvPr id="61" name="Rectangle 60"/>
          <p:cNvSpPr/>
          <p:nvPr/>
        </p:nvSpPr>
        <p:spPr>
          <a:xfrm rot="21061038">
            <a:off x="5683674" y="2819077"/>
            <a:ext cx="7200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 smtClean="0">
                <a:cs typeface="Dast Nevis" pitchFamily="66" charset="-78"/>
              </a:rPr>
              <a:t>پشتیبانی</a:t>
            </a:r>
          </a:p>
          <a:p>
            <a:pPr algn="r" rtl="1"/>
            <a:r>
              <a:rPr lang="fa-IR" sz="1600" dirty="0" smtClean="0">
                <a:cs typeface="Dast Nevis" pitchFamily="66" charset="-78"/>
              </a:rPr>
              <a:t>آنلاین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6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674" y="4238635"/>
            <a:ext cx="939590" cy="906477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 rot="21061038">
            <a:off x="951258" y="4414866"/>
            <a:ext cx="718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سرویس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پرداخت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6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1338" y="4706956"/>
            <a:ext cx="939590" cy="906477"/>
          </a:xfrm>
          <a:prstGeom prst="rect">
            <a:avLst/>
          </a:prstGeom>
          <a:noFill/>
        </p:spPr>
      </p:pic>
      <p:sp>
        <p:nvSpPr>
          <p:cNvPr id="66" name="Rectangle 65"/>
          <p:cNvSpPr/>
          <p:nvPr/>
        </p:nvSpPr>
        <p:spPr>
          <a:xfrm rot="21061038">
            <a:off x="5544888" y="4980567"/>
            <a:ext cx="881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 smtClean="0">
                <a:cs typeface="Dast Nevis" pitchFamily="66" charset="-78"/>
              </a:rPr>
              <a:t>بازاریابان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33794" name="Picture 2" descr="FLEXspace.or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152636"/>
            <a:ext cx="4524437" cy="908722"/>
          </a:xfrm>
          <a:prstGeom prst="rect">
            <a:avLst/>
          </a:prstGeom>
          <a:noFill/>
        </p:spPr>
      </p:pic>
      <p:pic>
        <p:nvPicPr>
          <p:cNvPr id="6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4041068"/>
            <a:ext cx="1589566" cy="1533547"/>
          </a:xfrm>
          <a:prstGeom prst="rect">
            <a:avLst/>
          </a:prstGeom>
          <a:noFill/>
        </p:spPr>
      </p:pic>
      <p:sp>
        <p:nvSpPr>
          <p:cNvPr id="67" name="Rectangle 66"/>
          <p:cNvSpPr/>
          <p:nvPr/>
        </p:nvSpPr>
        <p:spPr>
          <a:xfrm rot="21061038">
            <a:off x="3903523" y="4336800"/>
            <a:ext cx="15295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شخصی‌سازی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برنامه براساس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نوع تعامل با افراد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7" cstate="print"/>
          <a:srcRect l="18483" t="92524" r="5205" b="2751"/>
          <a:stretch>
            <a:fillRect/>
          </a:stretch>
        </p:blipFill>
        <p:spPr bwMode="auto">
          <a:xfrm>
            <a:off x="179512" y="1052736"/>
            <a:ext cx="4656517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3738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5"/>
          </a:xfrm>
          <a:prstGeom prst="rect">
            <a:avLst/>
          </a:prstGeom>
          <a:noFill/>
        </p:spPr>
      </p:pic>
      <p:pic>
        <p:nvPicPr>
          <p:cNvPr id="3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28254" y="5619780"/>
            <a:ext cx="939590" cy="906477"/>
          </a:xfrm>
          <a:prstGeom prst="rect">
            <a:avLst/>
          </a:prstGeom>
          <a:noFill/>
        </p:spPr>
      </p:pic>
      <p:pic>
        <p:nvPicPr>
          <p:cNvPr id="3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95857" y="5665862"/>
            <a:ext cx="939590" cy="906477"/>
          </a:xfrm>
          <a:prstGeom prst="rect">
            <a:avLst/>
          </a:prstGeom>
          <a:noFill/>
        </p:spPr>
      </p:pic>
      <p:pic>
        <p:nvPicPr>
          <p:cNvPr id="33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3589" y="4343940"/>
            <a:ext cx="939590" cy="906477"/>
          </a:xfrm>
          <a:prstGeom prst="rect">
            <a:avLst/>
          </a:prstGeom>
          <a:noFill/>
        </p:spPr>
      </p:pic>
      <p:pic>
        <p:nvPicPr>
          <p:cNvPr id="3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4364" y="4013208"/>
            <a:ext cx="939590" cy="906477"/>
          </a:xfrm>
          <a:prstGeom prst="rect">
            <a:avLst/>
          </a:prstGeom>
          <a:noFill/>
        </p:spPr>
      </p:pic>
      <p:pic>
        <p:nvPicPr>
          <p:cNvPr id="31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8111" y="2370124"/>
            <a:ext cx="939590" cy="906477"/>
          </a:xfrm>
          <a:prstGeom prst="rect">
            <a:avLst/>
          </a:prstGeom>
          <a:noFill/>
        </p:spPr>
      </p:pic>
      <p:pic>
        <p:nvPicPr>
          <p:cNvPr id="29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77" y="1858942"/>
            <a:ext cx="939590" cy="906477"/>
          </a:xfrm>
          <a:prstGeom prst="rect">
            <a:avLst/>
          </a:prstGeom>
          <a:noFill/>
        </p:spPr>
      </p:pic>
      <p:pic>
        <p:nvPicPr>
          <p:cNvPr id="2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93040" y="2004993"/>
            <a:ext cx="1589566" cy="1533547"/>
          </a:xfrm>
          <a:prstGeom prst="rect">
            <a:avLst/>
          </a:prstGeom>
          <a:noFill/>
        </p:spPr>
      </p:pic>
      <p:pic>
        <p:nvPicPr>
          <p:cNvPr id="205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22233" y="1628800"/>
            <a:ext cx="1589566" cy="1533547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752020" y="431957"/>
            <a:ext cx="43189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مثال: بوم مدل کسب و کار</a:t>
            </a:r>
            <a:endParaRPr lang="en-US" sz="3200" dirty="0">
              <a:latin typeface="A  Duel" pitchFamily="2" charset="-78"/>
              <a:cs typeface="A Chamran" pitchFamily="2" charset="-78"/>
            </a:endParaRPr>
          </a:p>
        </p:txBody>
      </p:sp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 rot="21061038">
            <a:off x="3843451" y="1911933"/>
            <a:ext cx="139333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رضایت بیشتر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با امکان انتخاب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محل رایگان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12" name="Rectangle 11"/>
          <p:cNvSpPr/>
          <p:nvPr/>
        </p:nvSpPr>
        <p:spPr>
          <a:xfrm rot="21061038">
            <a:off x="7511526" y="2376680"/>
            <a:ext cx="143500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شرکت‌ها یا موسساتی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که محیطی برای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کار یا آموزشی دارند</a:t>
            </a:r>
            <a:endParaRPr lang="en-US" sz="1400" dirty="0">
              <a:cs typeface="Dast Nevis" pitchFamily="66" charset="-78"/>
            </a:endParaRPr>
          </a:p>
        </p:txBody>
      </p:sp>
      <p:sp>
        <p:nvSpPr>
          <p:cNvPr id="14" name="Rectangle 13"/>
          <p:cNvSpPr/>
          <p:nvPr/>
        </p:nvSpPr>
        <p:spPr>
          <a:xfrm rot="21061038">
            <a:off x="5640943" y="4256042"/>
            <a:ext cx="803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وبسایت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21061038">
            <a:off x="6476490" y="4460488"/>
            <a:ext cx="726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Dast Nevis" pitchFamily="66" charset="-78"/>
              </a:rPr>
              <a:t>فروش</a:t>
            </a:r>
          </a:p>
          <a:p>
            <a:pPr algn="r" rtl="1"/>
            <a:r>
              <a:rPr lang="fa-IR" dirty="0" smtClean="0">
                <a:cs typeface="Dast Nevis" pitchFamily="66" charset="-78"/>
              </a:rPr>
              <a:t>مستقیم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21061038">
            <a:off x="5589187" y="1942151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حساب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کاربری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2" name="Rectangle 21"/>
          <p:cNvSpPr/>
          <p:nvPr/>
        </p:nvSpPr>
        <p:spPr>
          <a:xfrm rot="21061038">
            <a:off x="6404863" y="2473259"/>
            <a:ext cx="7857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پشتیبانی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فنی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4" name="Rectangle 23"/>
          <p:cNvSpPr/>
          <p:nvPr/>
        </p:nvSpPr>
        <p:spPr>
          <a:xfrm rot="21061038">
            <a:off x="2255951" y="5776017"/>
            <a:ext cx="7681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Dast Nevis" pitchFamily="66" charset="-78"/>
              </a:rPr>
              <a:t>نیروی</a:t>
            </a:r>
          </a:p>
          <a:p>
            <a:pPr algn="r" rtl="1"/>
            <a:r>
              <a:rPr lang="fa-IR" dirty="0" smtClean="0">
                <a:cs typeface="Dast Nevis" pitchFamily="66" charset="-78"/>
              </a:rPr>
              <a:t>انسانی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6" name="Rectangle 25"/>
          <p:cNvSpPr/>
          <p:nvPr/>
        </p:nvSpPr>
        <p:spPr>
          <a:xfrm rot="21061038">
            <a:off x="6645613" y="5942468"/>
            <a:ext cx="9492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200" dirty="0" smtClean="0">
                <a:cs typeface="Dast Nevis" pitchFamily="66" charset="-78"/>
              </a:rPr>
              <a:t>شخصی‌سازی</a:t>
            </a:r>
            <a:endParaRPr lang="en-US" sz="1200" dirty="0">
              <a:cs typeface="Dast Nevis" pitchFamily="66" charset="-78"/>
            </a:endParaRPr>
          </a:p>
        </p:txBody>
      </p:sp>
      <p:pic>
        <p:nvPicPr>
          <p:cNvPr id="3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71681" y="3830644"/>
            <a:ext cx="939590" cy="906477"/>
          </a:xfrm>
          <a:prstGeom prst="rect">
            <a:avLst/>
          </a:prstGeom>
          <a:noFill/>
        </p:spPr>
      </p:pic>
      <p:sp>
        <p:nvSpPr>
          <p:cNvPr id="37" name="Rectangle 36"/>
          <p:cNvSpPr/>
          <p:nvPr/>
        </p:nvSpPr>
        <p:spPr>
          <a:xfrm rot="21061038">
            <a:off x="2254801" y="4025984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Dast Nevis" pitchFamily="66" charset="-78"/>
              </a:rPr>
              <a:t>سخت‌افزار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3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65637" y="4384687"/>
            <a:ext cx="939590" cy="906477"/>
          </a:xfrm>
          <a:prstGeom prst="rect">
            <a:avLst/>
          </a:prstGeom>
          <a:noFill/>
        </p:spPr>
      </p:pic>
      <p:sp>
        <p:nvSpPr>
          <p:cNvPr id="39" name="Rectangle 38"/>
          <p:cNvSpPr/>
          <p:nvPr/>
        </p:nvSpPr>
        <p:spPr>
          <a:xfrm rot="21061038">
            <a:off x="2893674" y="4540923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زیرساخت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وب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3525" y="4384687"/>
            <a:ext cx="939590" cy="906477"/>
          </a:xfrm>
          <a:prstGeom prst="rect">
            <a:avLst/>
          </a:prstGeom>
          <a:noFill/>
        </p:spPr>
      </p:pic>
      <p:sp>
        <p:nvSpPr>
          <p:cNvPr id="41" name="Rectangle 40"/>
          <p:cNvSpPr/>
          <p:nvPr/>
        </p:nvSpPr>
        <p:spPr>
          <a:xfrm rot="21061038">
            <a:off x="1929540" y="4522865"/>
            <a:ext cx="6880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تیم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خلاق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1429" y="1749403"/>
            <a:ext cx="939590" cy="906477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 rot="21061038">
            <a:off x="2313128" y="1857937"/>
            <a:ext cx="8274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بازاریابی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و فروش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83072" y="2449498"/>
            <a:ext cx="939590" cy="906477"/>
          </a:xfrm>
          <a:prstGeom prst="rect">
            <a:avLst/>
          </a:prstGeom>
          <a:noFill/>
        </p:spPr>
      </p:pic>
      <p:sp>
        <p:nvSpPr>
          <p:cNvPr id="45" name="Rectangle 44"/>
          <p:cNvSpPr/>
          <p:nvPr/>
        </p:nvSpPr>
        <p:spPr>
          <a:xfrm rot="21061038">
            <a:off x="2680986" y="2587167"/>
            <a:ext cx="875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ارتباط با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مشتریان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3525" y="2589202"/>
            <a:ext cx="939590" cy="906477"/>
          </a:xfrm>
          <a:prstGeom prst="rect">
            <a:avLst/>
          </a:prstGeom>
          <a:noFill/>
        </p:spPr>
      </p:pic>
      <p:sp>
        <p:nvSpPr>
          <p:cNvPr id="47" name="Rectangle 46"/>
          <p:cNvSpPr/>
          <p:nvPr/>
        </p:nvSpPr>
        <p:spPr>
          <a:xfrm rot="21061038">
            <a:off x="1909419" y="2688907"/>
            <a:ext cx="7906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توسعه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محصول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031" y="1938316"/>
            <a:ext cx="939590" cy="906477"/>
          </a:xfrm>
          <a:prstGeom prst="rect">
            <a:avLst/>
          </a:prstGeom>
          <a:noFill/>
        </p:spPr>
      </p:pic>
      <p:sp>
        <p:nvSpPr>
          <p:cNvPr id="49" name="Rectangle 48"/>
          <p:cNvSpPr/>
          <p:nvPr/>
        </p:nvSpPr>
        <p:spPr>
          <a:xfrm rot="21061038">
            <a:off x="483374" y="2092310"/>
            <a:ext cx="7761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سازنده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سخت‌افزار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5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6961" y="2851140"/>
            <a:ext cx="939590" cy="906477"/>
          </a:xfrm>
          <a:prstGeom prst="rect">
            <a:avLst/>
          </a:prstGeom>
          <a:noFill/>
        </p:spPr>
      </p:pic>
      <p:sp>
        <p:nvSpPr>
          <p:cNvPr id="51" name="Rectangle 50"/>
          <p:cNvSpPr/>
          <p:nvPr/>
        </p:nvSpPr>
        <p:spPr>
          <a:xfrm rot="21061038">
            <a:off x="958879" y="3073379"/>
            <a:ext cx="8451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نصاب‌ها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5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492" y="3654427"/>
            <a:ext cx="939590" cy="906477"/>
          </a:xfrm>
          <a:prstGeom prst="rect">
            <a:avLst/>
          </a:prstGeom>
          <a:noFill/>
        </p:spPr>
      </p:pic>
      <p:sp>
        <p:nvSpPr>
          <p:cNvPr id="53" name="Rectangle 52"/>
          <p:cNvSpPr/>
          <p:nvPr/>
        </p:nvSpPr>
        <p:spPr>
          <a:xfrm rot="21061038">
            <a:off x="389581" y="3938380"/>
            <a:ext cx="8194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400" dirty="0" smtClean="0">
                <a:cs typeface="Dast Nevis" pitchFamily="66" charset="-78"/>
              </a:rPr>
              <a:t>هاست وب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5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1279" y="2852936"/>
            <a:ext cx="1589566" cy="1533547"/>
          </a:xfrm>
          <a:prstGeom prst="rect">
            <a:avLst/>
          </a:prstGeom>
          <a:noFill/>
        </p:spPr>
      </p:pic>
      <p:sp>
        <p:nvSpPr>
          <p:cNvPr id="55" name="Rectangle 54"/>
          <p:cNvSpPr/>
          <p:nvPr/>
        </p:nvSpPr>
        <p:spPr>
          <a:xfrm rot="21061038">
            <a:off x="3979764" y="3102502"/>
            <a:ext cx="143180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راحتی انتخاب و 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رزور مکان از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طریق اپ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5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8650" y="5589616"/>
            <a:ext cx="939590" cy="906477"/>
          </a:xfrm>
          <a:prstGeom prst="rect">
            <a:avLst/>
          </a:prstGeom>
          <a:noFill/>
        </p:spPr>
      </p:pic>
      <p:sp>
        <p:nvSpPr>
          <p:cNvPr id="57" name="Rectangle 56"/>
          <p:cNvSpPr/>
          <p:nvPr/>
        </p:nvSpPr>
        <p:spPr>
          <a:xfrm rot="21061038">
            <a:off x="1243067" y="5715074"/>
            <a:ext cx="8547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توسعه 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محصول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5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4254" y="5656294"/>
            <a:ext cx="939590" cy="906477"/>
          </a:xfrm>
          <a:prstGeom prst="rect">
            <a:avLst/>
          </a:prstGeom>
          <a:noFill/>
        </p:spPr>
      </p:pic>
      <p:sp>
        <p:nvSpPr>
          <p:cNvPr id="59" name="Rectangle 58"/>
          <p:cNvSpPr/>
          <p:nvPr/>
        </p:nvSpPr>
        <p:spPr>
          <a:xfrm rot="21061038">
            <a:off x="3231094" y="5812530"/>
            <a:ext cx="8274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بازاریابی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و فروش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6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77" y="2705088"/>
            <a:ext cx="939590" cy="906477"/>
          </a:xfrm>
          <a:prstGeom prst="rect">
            <a:avLst/>
          </a:prstGeom>
          <a:noFill/>
        </p:spPr>
      </p:pic>
      <p:sp>
        <p:nvSpPr>
          <p:cNvPr id="61" name="Rectangle 60"/>
          <p:cNvSpPr/>
          <p:nvPr/>
        </p:nvSpPr>
        <p:spPr>
          <a:xfrm rot="21061038">
            <a:off x="5683674" y="2819077"/>
            <a:ext cx="7200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 smtClean="0">
                <a:cs typeface="Dast Nevis" pitchFamily="66" charset="-78"/>
              </a:rPr>
              <a:t>پشتیبانی</a:t>
            </a:r>
          </a:p>
          <a:p>
            <a:pPr algn="r" rtl="1"/>
            <a:r>
              <a:rPr lang="fa-IR" sz="1600" dirty="0" smtClean="0">
                <a:cs typeface="Dast Nevis" pitchFamily="66" charset="-78"/>
              </a:rPr>
              <a:t>آنلاین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6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674" y="4238635"/>
            <a:ext cx="939590" cy="906477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 rot="21061038">
            <a:off x="951258" y="4414866"/>
            <a:ext cx="7184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سرویس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پرداخت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6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1338" y="4706956"/>
            <a:ext cx="939590" cy="906477"/>
          </a:xfrm>
          <a:prstGeom prst="rect">
            <a:avLst/>
          </a:prstGeom>
          <a:noFill/>
        </p:spPr>
      </p:pic>
      <p:sp>
        <p:nvSpPr>
          <p:cNvPr id="66" name="Rectangle 65"/>
          <p:cNvSpPr/>
          <p:nvPr/>
        </p:nvSpPr>
        <p:spPr>
          <a:xfrm rot="21061038">
            <a:off x="5544888" y="4980567"/>
            <a:ext cx="881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 smtClean="0">
                <a:cs typeface="Dast Nevis" pitchFamily="66" charset="-78"/>
              </a:rPr>
              <a:t>بازاریابان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33794" name="Picture 2" descr="FLEXspace.or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9512" y="152636"/>
            <a:ext cx="4524437" cy="908722"/>
          </a:xfrm>
          <a:prstGeom prst="rect">
            <a:avLst/>
          </a:prstGeom>
          <a:noFill/>
        </p:spPr>
      </p:pic>
      <p:pic>
        <p:nvPicPr>
          <p:cNvPr id="6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4041068"/>
            <a:ext cx="1589566" cy="1533547"/>
          </a:xfrm>
          <a:prstGeom prst="rect">
            <a:avLst/>
          </a:prstGeom>
          <a:noFill/>
        </p:spPr>
      </p:pic>
      <p:sp>
        <p:nvSpPr>
          <p:cNvPr id="67" name="Rectangle 66"/>
          <p:cNvSpPr/>
          <p:nvPr/>
        </p:nvSpPr>
        <p:spPr>
          <a:xfrm rot="21061038">
            <a:off x="3903523" y="4336800"/>
            <a:ext cx="152958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شخصی‌سازی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برنامه براساس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نوع تعامل با افراد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6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202" y="5798887"/>
            <a:ext cx="939590" cy="906477"/>
          </a:xfrm>
          <a:prstGeom prst="rect">
            <a:avLst/>
          </a:prstGeom>
          <a:noFill/>
        </p:spPr>
      </p:pic>
      <p:sp>
        <p:nvSpPr>
          <p:cNvPr id="69" name="Rectangle 68"/>
          <p:cNvSpPr/>
          <p:nvPr/>
        </p:nvSpPr>
        <p:spPr>
          <a:xfrm rot="21061038">
            <a:off x="499170" y="6051498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زیرساخت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7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6336" y="5589240"/>
            <a:ext cx="939590" cy="906477"/>
          </a:xfrm>
          <a:prstGeom prst="rect">
            <a:avLst/>
          </a:prstGeom>
          <a:noFill/>
        </p:spPr>
      </p:pic>
      <p:sp>
        <p:nvSpPr>
          <p:cNvPr id="71" name="Rectangle 70"/>
          <p:cNvSpPr/>
          <p:nvPr/>
        </p:nvSpPr>
        <p:spPr>
          <a:xfrm rot="21061038">
            <a:off x="7660306" y="5822018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dirty="0" smtClean="0">
                <a:cs typeface="Dast Nevis" pitchFamily="66" charset="-78"/>
              </a:rPr>
              <a:t>نصب</a:t>
            </a:r>
          </a:p>
        </p:txBody>
      </p:sp>
      <p:pic>
        <p:nvPicPr>
          <p:cNvPr id="7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8044" y="5769260"/>
            <a:ext cx="939590" cy="906477"/>
          </a:xfrm>
          <a:prstGeom prst="rect">
            <a:avLst/>
          </a:prstGeom>
          <a:noFill/>
        </p:spPr>
      </p:pic>
      <p:sp>
        <p:nvSpPr>
          <p:cNvPr id="73" name="Rectangle 72"/>
          <p:cNvSpPr/>
          <p:nvPr/>
        </p:nvSpPr>
        <p:spPr>
          <a:xfrm rot="21061038">
            <a:off x="4971641" y="5893659"/>
            <a:ext cx="8082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اشتراک</a:t>
            </a:r>
          </a:p>
          <a:p>
            <a:pPr algn="r" rtl="1"/>
            <a:r>
              <a:rPr lang="fa-IR" sz="2000" dirty="0" smtClean="0">
                <a:cs typeface="Dast Nevis" pitchFamily="66" charset="-78"/>
              </a:rPr>
              <a:t>سالیانه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7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32140" y="5697252"/>
            <a:ext cx="939590" cy="906477"/>
          </a:xfrm>
          <a:prstGeom prst="rect">
            <a:avLst/>
          </a:prstGeom>
          <a:noFill/>
        </p:spPr>
      </p:pic>
      <p:sp>
        <p:nvSpPr>
          <p:cNvPr id="75" name="Rectangle 74"/>
          <p:cNvSpPr/>
          <p:nvPr/>
        </p:nvSpPr>
        <p:spPr>
          <a:xfrm rot="21061038">
            <a:off x="5804818" y="5977280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سخت‌افزار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7" cstate="print"/>
          <a:srcRect l="18483" t="92524" r="5205" b="2751"/>
          <a:stretch>
            <a:fillRect/>
          </a:stretch>
        </p:blipFill>
        <p:spPr bwMode="auto">
          <a:xfrm>
            <a:off x="179512" y="1052736"/>
            <a:ext cx="4656517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949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83530"/>
            <a:ext cx="90709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مثال: بوم مدل کسب و کار</a:t>
            </a:r>
          </a:p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سرویس یکپارچه اجاره دوچرخه در سطح شهر </a:t>
            </a:r>
            <a:r>
              <a:rPr lang="en-US" sz="3200" dirty="0" smtClean="0"/>
              <a:t>E-bike</a:t>
            </a:r>
            <a:endParaRPr lang="en-US" sz="3200" dirty="0"/>
          </a:p>
        </p:txBody>
      </p:sp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3244334"/>
            <a:ext cx="9144000" cy="1015663"/>
          </a:xfrm>
          <a:prstGeom prst="rect">
            <a:avLst/>
          </a:prstGeom>
          <a:solidFill>
            <a:srgbClr val="C00000">
              <a:alpha val="54902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6000" dirty="0">
                <a:solidFill>
                  <a:srgbClr val="FFFF00"/>
                </a:solidFill>
                <a:cs typeface="B Yekan" panose="00000400000000000000" pitchFamily="2" charset="-78"/>
              </a:rPr>
              <a:t>نوبت شماست</a:t>
            </a:r>
            <a:endParaRPr lang="en-US" sz="6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0849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83530"/>
            <a:ext cx="90709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مثال: بوم مدل کسب و کار</a:t>
            </a:r>
          </a:p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سرویس یکپارچه اجاره دوچرخه در سطح شهر </a:t>
            </a:r>
            <a:r>
              <a:rPr lang="en-US" sz="3200" dirty="0" smtClean="0"/>
              <a:t>E-Key</a:t>
            </a:r>
            <a:endParaRPr lang="en-US" sz="3200" dirty="0"/>
          </a:p>
        </p:txBody>
      </p:sp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3244334"/>
            <a:ext cx="9144000" cy="1015663"/>
          </a:xfrm>
          <a:prstGeom prst="rect">
            <a:avLst/>
          </a:prstGeom>
          <a:solidFill>
            <a:srgbClr val="C00000">
              <a:alpha val="54902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6000" dirty="0">
                <a:solidFill>
                  <a:srgbClr val="FFFF00"/>
                </a:solidFill>
                <a:cs typeface="B Yekan" panose="00000400000000000000" pitchFamily="2" charset="-78"/>
              </a:rPr>
              <a:t>نوبت شماست</a:t>
            </a:r>
            <a:endParaRPr lang="en-US" sz="6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77543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5"/>
          </a:xfrm>
          <a:prstGeom prst="rect">
            <a:avLst/>
          </a:prstGeom>
          <a:noFill/>
        </p:spPr>
      </p:pic>
      <p:pic>
        <p:nvPicPr>
          <p:cNvPr id="3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28254" y="5619780"/>
            <a:ext cx="939590" cy="906477"/>
          </a:xfrm>
          <a:prstGeom prst="rect">
            <a:avLst/>
          </a:prstGeom>
          <a:noFill/>
        </p:spPr>
      </p:pic>
      <p:pic>
        <p:nvPicPr>
          <p:cNvPr id="33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3589" y="4343940"/>
            <a:ext cx="939590" cy="906477"/>
          </a:xfrm>
          <a:prstGeom prst="rect">
            <a:avLst/>
          </a:prstGeom>
          <a:noFill/>
        </p:spPr>
      </p:pic>
      <p:pic>
        <p:nvPicPr>
          <p:cNvPr id="3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4364" y="4013208"/>
            <a:ext cx="939590" cy="906477"/>
          </a:xfrm>
          <a:prstGeom prst="rect">
            <a:avLst/>
          </a:prstGeom>
          <a:noFill/>
        </p:spPr>
      </p:pic>
      <p:pic>
        <p:nvPicPr>
          <p:cNvPr id="31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8111" y="2370124"/>
            <a:ext cx="939590" cy="906477"/>
          </a:xfrm>
          <a:prstGeom prst="rect">
            <a:avLst/>
          </a:prstGeom>
          <a:noFill/>
        </p:spPr>
      </p:pic>
      <p:pic>
        <p:nvPicPr>
          <p:cNvPr id="29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77" y="1858942"/>
            <a:ext cx="939590" cy="906477"/>
          </a:xfrm>
          <a:prstGeom prst="rect">
            <a:avLst/>
          </a:prstGeom>
          <a:noFill/>
        </p:spPr>
      </p:pic>
      <p:pic>
        <p:nvPicPr>
          <p:cNvPr id="2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93040" y="2004993"/>
            <a:ext cx="1589566" cy="1533547"/>
          </a:xfrm>
          <a:prstGeom prst="rect">
            <a:avLst/>
          </a:prstGeom>
          <a:noFill/>
        </p:spPr>
      </p:pic>
      <p:pic>
        <p:nvPicPr>
          <p:cNvPr id="205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22233" y="1628800"/>
            <a:ext cx="1589566" cy="1533547"/>
          </a:xfrm>
          <a:prstGeom prst="rect">
            <a:avLst/>
          </a:prstGeom>
          <a:noFill/>
        </p:spPr>
      </p:pic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 rot="21061038">
            <a:off x="3821811" y="2050433"/>
            <a:ext cx="14366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شفافیت و کنترل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محل دوچرخه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12" name="Rectangle 11"/>
          <p:cNvSpPr/>
          <p:nvPr/>
        </p:nvSpPr>
        <p:spPr>
          <a:xfrm rot="21061038">
            <a:off x="7675036" y="2484402"/>
            <a:ext cx="11079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دوچرخه‌سواران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تفریحی</a:t>
            </a:r>
            <a:endParaRPr lang="en-US" sz="1400" dirty="0">
              <a:cs typeface="Dast Nevis" pitchFamily="66" charset="-78"/>
            </a:endParaRPr>
          </a:p>
        </p:txBody>
      </p:sp>
      <p:sp>
        <p:nvSpPr>
          <p:cNvPr id="14" name="Rectangle 13"/>
          <p:cNvSpPr/>
          <p:nvPr/>
        </p:nvSpPr>
        <p:spPr>
          <a:xfrm rot="21061038">
            <a:off x="5640943" y="4256042"/>
            <a:ext cx="803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وبسایت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21061038">
            <a:off x="6470879" y="4460488"/>
            <a:ext cx="7377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اپ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موبایل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21061038">
            <a:off x="5646907" y="2075222"/>
            <a:ext cx="856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200" dirty="0" smtClean="0">
                <a:cs typeface="Dast Nevis" pitchFamily="66" charset="-78"/>
              </a:rPr>
              <a:t>قرارداد </a:t>
            </a:r>
            <a:r>
              <a:rPr lang="en-US" sz="1200" dirty="0" smtClean="0">
                <a:cs typeface="Dast Nevis" pitchFamily="66" charset="-78"/>
              </a:rPr>
              <a:t>B2C</a:t>
            </a:r>
            <a:r>
              <a:rPr lang="fa-IR" sz="1200" dirty="0" smtClean="0">
                <a:cs typeface="Dast Nevis" pitchFamily="66" charset="-78"/>
              </a:rPr>
              <a:t> </a:t>
            </a:r>
          </a:p>
          <a:p>
            <a:pPr algn="ctr" rtl="1"/>
            <a:r>
              <a:rPr lang="fa-IR" sz="1200" dirty="0" smtClean="0">
                <a:cs typeface="Dast Nevis" pitchFamily="66" charset="-78"/>
              </a:rPr>
              <a:t>اجاره دوچرخه</a:t>
            </a:r>
            <a:endParaRPr lang="en-US" sz="1200" dirty="0">
              <a:cs typeface="Dast Nevis" pitchFamily="66" charset="-78"/>
            </a:endParaRPr>
          </a:p>
        </p:txBody>
      </p:sp>
      <p:sp>
        <p:nvSpPr>
          <p:cNvPr id="22" name="Rectangle 21"/>
          <p:cNvSpPr/>
          <p:nvPr/>
        </p:nvSpPr>
        <p:spPr>
          <a:xfrm rot="21061038">
            <a:off x="6414480" y="2473259"/>
            <a:ext cx="7665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خدمات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آنلاین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4" name="Rectangle 23"/>
          <p:cNvSpPr/>
          <p:nvPr/>
        </p:nvSpPr>
        <p:spPr>
          <a:xfrm rot="21061038">
            <a:off x="2255951" y="5776017"/>
            <a:ext cx="7681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Dast Nevis" pitchFamily="66" charset="-78"/>
              </a:rPr>
              <a:t>نیروی</a:t>
            </a:r>
          </a:p>
          <a:p>
            <a:pPr algn="r" rtl="1"/>
            <a:r>
              <a:rPr lang="fa-IR" dirty="0" smtClean="0">
                <a:cs typeface="Dast Nevis" pitchFamily="66" charset="-78"/>
              </a:rPr>
              <a:t>انسانی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3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71681" y="3830644"/>
            <a:ext cx="939590" cy="906477"/>
          </a:xfrm>
          <a:prstGeom prst="rect">
            <a:avLst/>
          </a:prstGeom>
          <a:noFill/>
        </p:spPr>
      </p:pic>
      <p:sp>
        <p:nvSpPr>
          <p:cNvPr id="37" name="Rectangle 36"/>
          <p:cNvSpPr/>
          <p:nvPr/>
        </p:nvSpPr>
        <p:spPr>
          <a:xfrm rot="21061038">
            <a:off x="2254769" y="3887485"/>
            <a:ext cx="94134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سخت‌افزار</a:t>
            </a:r>
          </a:p>
          <a:p>
            <a:pPr algn="ctr" rtl="1"/>
            <a:r>
              <a:rPr lang="en-US" dirty="0" err="1" smtClean="0">
                <a:cs typeface="Dast Nevis" pitchFamily="66" charset="-78"/>
              </a:rPr>
              <a:t>IoT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3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65637" y="4384687"/>
            <a:ext cx="939590" cy="906477"/>
          </a:xfrm>
          <a:prstGeom prst="rect">
            <a:avLst/>
          </a:prstGeom>
          <a:noFill/>
        </p:spPr>
      </p:pic>
      <p:sp>
        <p:nvSpPr>
          <p:cNvPr id="39" name="Rectangle 38"/>
          <p:cNvSpPr/>
          <p:nvPr/>
        </p:nvSpPr>
        <p:spPr>
          <a:xfrm rot="21061038">
            <a:off x="2893674" y="4540923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زیرساخت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ارتباطی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3525" y="4384687"/>
            <a:ext cx="939590" cy="906477"/>
          </a:xfrm>
          <a:prstGeom prst="rect">
            <a:avLst/>
          </a:prstGeom>
          <a:noFill/>
        </p:spPr>
      </p:pic>
      <p:sp>
        <p:nvSpPr>
          <p:cNvPr id="41" name="Rectangle 40"/>
          <p:cNvSpPr/>
          <p:nvPr/>
        </p:nvSpPr>
        <p:spPr>
          <a:xfrm rot="21061038">
            <a:off x="1929540" y="4522865"/>
            <a:ext cx="6880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تیم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خلاق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1429" y="1749403"/>
            <a:ext cx="939590" cy="906477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 rot="21061038">
            <a:off x="2265039" y="1857937"/>
            <a:ext cx="9236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رهبری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اکوسیستم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83072" y="2449498"/>
            <a:ext cx="939590" cy="906477"/>
          </a:xfrm>
          <a:prstGeom prst="rect">
            <a:avLst/>
          </a:prstGeom>
          <a:noFill/>
        </p:spPr>
      </p:pic>
      <p:sp>
        <p:nvSpPr>
          <p:cNvPr id="45" name="Rectangle 44"/>
          <p:cNvSpPr/>
          <p:nvPr/>
        </p:nvSpPr>
        <p:spPr>
          <a:xfrm rot="21061038">
            <a:off x="2680986" y="2587167"/>
            <a:ext cx="875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ارتباط با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مشتریان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4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3525" y="2589202"/>
            <a:ext cx="939590" cy="906477"/>
          </a:xfrm>
          <a:prstGeom prst="rect">
            <a:avLst/>
          </a:prstGeom>
          <a:noFill/>
        </p:spPr>
      </p:pic>
      <p:sp>
        <p:nvSpPr>
          <p:cNvPr id="47" name="Rectangle 46"/>
          <p:cNvSpPr/>
          <p:nvPr/>
        </p:nvSpPr>
        <p:spPr>
          <a:xfrm rot="21061038">
            <a:off x="1923847" y="2581186"/>
            <a:ext cx="761747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توسعه </a:t>
            </a:r>
          </a:p>
          <a:p>
            <a:pPr algn="ctr" rtl="1"/>
            <a:r>
              <a:rPr lang="fa-IR" sz="1600" dirty="0" smtClean="0">
                <a:cs typeface="Dast Nevis" pitchFamily="66" charset="-78"/>
              </a:rPr>
              <a:t>محصول </a:t>
            </a:r>
          </a:p>
          <a:p>
            <a:pPr algn="ctr" rtl="1"/>
            <a:r>
              <a:rPr lang="en-US" sz="1600" dirty="0" err="1" smtClean="0">
                <a:cs typeface="Dast Nevis" pitchFamily="66" charset="-78"/>
              </a:rPr>
              <a:t>IoT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4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031" y="1938316"/>
            <a:ext cx="939590" cy="906477"/>
          </a:xfrm>
          <a:prstGeom prst="rect">
            <a:avLst/>
          </a:prstGeom>
          <a:noFill/>
        </p:spPr>
      </p:pic>
      <p:sp>
        <p:nvSpPr>
          <p:cNvPr id="49" name="Rectangle 48"/>
          <p:cNvSpPr/>
          <p:nvPr/>
        </p:nvSpPr>
        <p:spPr>
          <a:xfrm rot="21061038">
            <a:off x="483374" y="2092310"/>
            <a:ext cx="77617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سازنده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سخت‌افزار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5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6961" y="2851140"/>
            <a:ext cx="939590" cy="906477"/>
          </a:xfrm>
          <a:prstGeom prst="rect">
            <a:avLst/>
          </a:prstGeom>
          <a:noFill/>
        </p:spPr>
      </p:pic>
      <p:sp>
        <p:nvSpPr>
          <p:cNvPr id="51" name="Rectangle 50"/>
          <p:cNvSpPr/>
          <p:nvPr/>
        </p:nvSpPr>
        <p:spPr>
          <a:xfrm rot="21061038">
            <a:off x="958879" y="3073379"/>
            <a:ext cx="8451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نصاب‌ها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5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492" y="3654427"/>
            <a:ext cx="939590" cy="906477"/>
          </a:xfrm>
          <a:prstGeom prst="rect">
            <a:avLst/>
          </a:prstGeom>
          <a:noFill/>
        </p:spPr>
      </p:pic>
      <p:sp>
        <p:nvSpPr>
          <p:cNvPr id="53" name="Rectangle 52"/>
          <p:cNvSpPr/>
          <p:nvPr/>
        </p:nvSpPr>
        <p:spPr>
          <a:xfrm rot="21061038">
            <a:off x="436036" y="3830659"/>
            <a:ext cx="7265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زیرساخت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ارتباطی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5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1279" y="2852936"/>
            <a:ext cx="1589566" cy="1533547"/>
          </a:xfrm>
          <a:prstGeom prst="rect">
            <a:avLst/>
          </a:prstGeom>
          <a:noFill/>
        </p:spPr>
      </p:pic>
      <p:sp>
        <p:nvSpPr>
          <p:cNvPr id="55" name="Rectangle 54"/>
          <p:cNvSpPr/>
          <p:nvPr/>
        </p:nvSpPr>
        <p:spPr>
          <a:xfrm rot="21061038">
            <a:off x="4011826" y="3256390"/>
            <a:ext cx="136768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آلارم هنگام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استفاده غیرمجاز</a:t>
            </a:r>
          </a:p>
        </p:txBody>
      </p:sp>
      <p:pic>
        <p:nvPicPr>
          <p:cNvPr id="5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58650" y="5589616"/>
            <a:ext cx="939590" cy="906477"/>
          </a:xfrm>
          <a:prstGeom prst="rect">
            <a:avLst/>
          </a:prstGeom>
          <a:noFill/>
        </p:spPr>
      </p:pic>
      <p:sp>
        <p:nvSpPr>
          <p:cNvPr id="57" name="Rectangle 56"/>
          <p:cNvSpPr/>
          <p:nvPr/>
        </p:nvSpPr>
        <p:spPr>
          <a:xfrm rot="21061038">
            <a:off x="1368902" y="5715074"/>
            <a:ext cx="603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هزینه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تولید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5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4254" y="5656294"/>
            <a:ext cx="939590" cy="906477"/>
          </a:xfrm>
          <a:prstGeom prst="rect">
            <a:avLst/>
          </a:prstGeom>
          <a:noFill/>
        </p:spPr>
      </p:pic>
      <p:sp>
        <p:nvSpPr>
          <p:cNvPr id="59" name="Rectangle 58"/>
          <p:cNvSpPr/>
          <p:nvPr/>
        </p:nvSpPr>
        <p:spPr>
          <a:xfrm rot="21061038">
            <a:off x="3311245" y="5720197"/>
            <a:ext cx="6671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هزینه </a:t>
            </a:r>
          </a:p>
          <a:p>
            <a:pPr algn="ctr" rtl="1"/>
            <a:r>
              <a:rPr lang="fa-IR" sz="1600" dirty="0" smtClean="0">
                <a:cs typeface="Dast Nevis" pitchFamily="66" charset="-78"/>
              </a:rPr>
              <a:t>نصب و </a:t>
            </a:r>
          </a:p>
          <a:p>
            <a:pPr algn="ctr" rtl="1"/>
            <a:r>
              <a:rPr lang="fa-IR" sz="1600" dirty="0" smtClean="0">
                <a:cs typeface="Dast Nevis" pitchFamily="66" charset="-78"/>
              </a:rPr>
              <a:t>انتقال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6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77" y="2705088"/>
            <a:ext cx="939590" cy="906477"/>
          </a:xfrm>
          <a:prstGeom prst="rect">
            <a:avLst/>
          </a:prstGeom>
          <a:noFill/>
        </p:spPr>
      </p:pic>
      <p:sp>
        <p:nvSpPr>
          <p:cNvPr id="61" name="Rectangle 60"/>
          <p:cNvSpPr/>
          <p:nvPr/>
        </p:nvSpPr>
        <p:spPr>
          <a:xfrm rot="21061038">
            <a:off x="5678065" y="2695966"/>
            <a:ext cx="73129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 smtClean="0">
                <a:cs typeface="Dast Nevis" pitchFamily="66" charset="-78"/>
              </a:rPr>
              <a:t>پشتیبانی</a:t>
            </a:r>
          </a:p>
          <a:p>
            <a:pPr algn="r" rtl="1"/>
            <a:r>
              <a:rPr lang="fa-IR" sz="1600" dirty="0" smtClean="0">
                <a:cs typeface="Dast Nevis" pitchFamily="66" charset="-78"/>
              </a:rPr>
              <a:t>آنلاین </a:t>
            </a:r>
          </a:p>
          <a:p>
            <a:pPr algn="r" rtl="1"/>
            <a:r>
              <a:rPr lang="fa-IR" sz="1600" dirty="0" smtClean="0">
                <a:cs typeface="Dast Nevis" pitchFamily="66" charset="-78"/>
              </a:rPr>
              <a:t>و تلفنی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6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674" y="4238635"/>
            <a:ext cx="939590" cy="906477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 rot="21061038">
            <a:off x="863094" y="4414866"/>
            <a:ext cx="89479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سرویس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ابری داده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6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1338" y="4706956"/>
            <a:ext cx="939590" cy="906477"/>
          </a:xfrm>
          <a:prstGeom prst="rect">
            <a:avLst/>
          </a:prstGeom>
          <a:noFill/>
        </p:spPr>
      </p:pic>
      <p:sp>
        <p:nvSpPr>
          <p:cNvPr id="66" name="Rectangle 65"/>
          <p:cNvSpPr/>
          <p:nvPr/>
        </p:nvSpPr>
        <p:spPr>
          <a:xfrm rot="21061038">
            <a:off x="5544857" y="4857457"/>
            <a:ext cx="8820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بازاریابان</a:t>
            </a:r>
          </a:p>
          <a:p>
            <a:pPr algn="ctr" rtl="1"/>
            <a:r>
              <a:rPr lang="fa-IR" sz="1600" dirty="0" smtClean="0">
                <a:cs typeface="Dast Nevis" pitchFamily="66" charset="-78"/>
              </a:rPr>
              <a:t>و نصاب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6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4041068"/>
            <a:ext cx="1589566" cy="1533547"/>
          </a:xfrm>
          <a:prstGeom prst="rect">
            <a:avLst/>
          </a:prstGeom>
          <a:noFill/>
        </p:spPr>
      </p:pic>
      <p:sp>
        <p:nvSpPr>
          <p:cNvPr id="67" name="Rectangle 66"/>
          <p:cNvSpPr/>
          <p:nvPr/>
        </p:nvSpPr>
        <p:spPr>
          <a:xfrm rot="21061038">
            <a:off x="3964439" y="4475300"/>
            <a:ext cx="14077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کاهش ریسک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با ارائه بیمه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6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202" y="5798887"/>
            <a:ext cx="939590" cy="906477"/>
          </a:xfrm>
          <a:prstGeom prst="rect">
            <a:avLst/>
          </a:prstGeom>
          <a:noFill/>
        </p:spPr>
      </p:pic>
      <p:sp>
        <p:nvSpPr>
          <p:cNvPr id="69" name="Rectangle 68"/>
          <p:cNvSpPr/>
          <p:nvPr/>
        </p:nvSpPr>
        <p:spPr>
          <a:xfrm rot="21061038">
            <a:off x="499171" y="5912999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هزینه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زیرساخت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7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96336" y="5589240"/>
            <a:ext cx="939590" cy="906477"/>
          </a:xfrm>
          <a:prstGeom prst="rect">
            <a:avLst/>
          </a:prstGeom>
          <a:noFill/>
        </p:spPr>
      </p:pic>
      <p:sp>
        <p:nvSpPr>
          <p:cNvPr id="71" name="Rectangle 70"/>
          <p:cNvSpPr/>
          <p:nvPr/>
        </p:nvSpPr>
        <p:spPr>
          <a:xfrm rot="21061038">
            <a:off x="7660306" y="5822018"/>
            <a:ext cx="7120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dirty="0" smtClean="0">
                <a:cs typeface="Dast Nevis" pitchFamily="66" charset="-78"/>
              </a:rPr>
              <a:t>نصب</a:t>
            </a:r>
          </a:p>
        </p:txBody>
      </p:sp>
      <p:pic>
        <p:nvPicPr>
          <p:cNvPr id="7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68044" y="5769260"/>
            <a:ext cx="939590" cy="906477"/>
          </a:xfrm>
          <a:prstGeom prst="rect">
            <a:avLst/>
          </a:prstGeom>
          <a:noFill/>
        </p:spPr>
      </p:pic>
      <p:sp>
        <p:nvSpPr>
          <p:cNvPr id="73" name="Rectangle 72"/>
          <p:cNvSpPr/>
          <p:nvPr/>
        </p:nvSpPr>
        <p:spPr>
          <a:xfrm rot="21061038">
            <a:off x="5102259" y="6081913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Dast Nevis" pitchFamily="66" charset="-78"/>
              </a:rPr>
              <a:t>اجاره </a:t>
            </a:r>
          </a:p>
        </p:txBody>
      </p:sp>
      <p:pic>
        <p:nvPicPr>
          <p:cNvPr id="7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64188" y="5697252"/>
            <a:ext cx="939590" cy="906477"/>
          </a:xfrm>
          <a:prstGeom prst="rect">
            <a:avLst/>
          </a:prstGeom>
          <a:noFill/>
        </p:spPr>
      </p:pic>
      <p:sp>
        <p:nvSpPr>
          <p:cNvPr id="75" name="Rectangle 74"/>
          <p:cNvSpPr/>
          <p:nvPr/>
        </p:nvSpPr>
        <p:spPr>
          <a:xfrm rot="21061038">
            <a:off x="6236866" y="5977280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سخت‌افزار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7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551192" y="3645024"/>
            <a:ext cx="1589566" cy="1533547"/>
          </a:xfrm>
          <a:prstGeom prst="rect">
            <a:avLst/>
          </a:prstGeom>
          <a:noFill/>
        </p:spPr>
      </p:pic>
      <p:sp>
        <p:nvSpPr>
          <p:cNvPr id="78" name="Rectangle 77"/>
          <p:cNvSpPr/>
          <p:nvPr/>
        </p:nvSpPr>
        <p:spPr>
          <a:xfrm rot="21061038">
            <a:off x="7528016" y="4016711"/>
            <a:ext cx="151836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افرادی که برای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رفت و آمد  شهری از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دوچرخه استفاده می‌کنند</a:t>
            </a:r>
            <a:endParaRPr lang="en-US" sz="1400" dirty="0">
              <a:cs typeface="Dast Nevis" pitchFamily="66" charset="-78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0" y="83530"/>
            <a:ext cx="907097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مثال: بوم مدل کسب و کار</a:t>
            </a:r>
          </a:p>
          <a:p>
            <a:pPr algn="ctr" rtl="1"/>
            <a:r>
              <a:rPr lang="fa-IR" sz="3200" dirty="0" smtClean="0">
                <a:latin typeface="A  Duel" pitchFamily="2" charset="-78"/>
                <a:cs typeface="A Chamran" pitchFamily="2" charset="-78"/>
              </a:rPr>
              <a:t>سرویس یکپارچه اجاره دوچرخه در سطح شهر </a:t>
            </a:r>
            <a:r>
              <a:rPr lang="en-US" sz="3200" dirty="0" smtClean="0"/>
              <a:t>E-bike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40083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p1.pichost.me/i/20/1428924.jpg"/>
          <p:cNvPicPr>
            <a:picLocks noChangeAspect="1" noChangeArrowheads="1"/>
          </p:cNvPicPr>
          <p:nvPr/>
        </p:nvPicPr>
        <p:blipFill>
          <a:blip r:embed="rId2" cstate="print"/>
          <a:srcRect l="1216" t="5947" r="29379" b="10767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59532" y="1471424"/>
            <a:ext cx="500455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4800" dirty="0" smtClean="0">
                <a:solidFill>
                  <a:srgbClr val="002060"/>
                </a:solidFill>
                <a:cs typeface="A Chamran" pitchFamily="2" charset="-78"/>
              </a:rPr>
              <a:t>مدل کسب و کار برای</a:t>
            </a:r>
          </a:p>
          <a:p>
            <a:pPr algn="just" rtl="1"/>
            <a:r>
              <a:rPr lang="fa-IR" sz="8000" dirty="0" smtClean="0">
                <a:solidFill>
                  <a:srgbClr val="FF0000"/>
                </a:solidFill>
                <a:cs typeface="A Chamran" pitchFamily="2" charset="-78"/>
              </a:rPr>
              <a:t>استارتاپ‌های اینترنت اشـیا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53200" y="3032956"/>
            <a:ext cx="243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8000" dirty="0" smtClean="0">
                <a:solidFill>
                  <a:srgbClr val="002060"/>
                </a:solidFill>
                <a:cs typeface="Dast Nevis" pitchFamily="66" charset="-78"/>
              </a:rPr>
              <a:t>الگوها:</a:t>
            </a:r>
          </a:p>
        </p:txBody>
      </p:sp>
      <p:pic>
        <p:nvPicPr>
          <p:cNvPr id="5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p1.pichost.me/i/20/1428924.jpg"/>
          <p:cNvPicPr>
            <a:picLocks noChangeAspect="1" noChangeArrowheads="1"/>
          </p:cNvPicPr>
          <p:nvPr/>
        </p:nvPicPr>
        <p:blipFill>
          <a:blip r:embed="rId2" cstate="print"/>
          <a:srcRect l="1216" t="5947" r="29379" b="10767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pic>
        <p:nvPicPr>
          <p:cNvPr id="7" name="Picture 6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0" y="836712"/>
            <a:ext cx="482402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4400" dirty="0" smtClean="0">
                <a:solidFill>
                  <a:srgbClr val="002060"/>
                </a:solidFill>
                <a:cs typeface="Dast Nevis" pitchFamily="66" charset="-78"/>
              </a:rPr>
              <a:t>۱. مبتنی </a:t>
            </a:r>
            <a:r>
              <a:rPr lang="fa-IR" sz="4400" dirty="0">
                <a:solidFill>
                  <a:srgbClr val="002060"/>
                </a:solidFill>
                <a:cs typeface="Dast Nevis" pitchFamily="66" charset="-78"/>
              </a:rPr>
              <a:t>بر </a:t>
            </a:r>
            <a:r>
              <a:rPr lang="fa-IR" sz="4400" dirty="0" smtClean="0">
                <a:solidFill>
                  <a:srgbClr val="002060"/>
                </a:solidFill>
                <a:cs typeface="Dast Nevis" pitchFamily="66" charset="-78"/>
              </a:rPr>
              <a:t>پلتفرم</a:t>
            </a:r>
          </a:p>
          <a:p>
            <a:pPr algn="r" rtl="1"/>
            <a:endParaRPr lang="fa-IR" sz="4400" dirty="0">
              <a:solidFill>
                <a:srgbClr val="002060"/>
              </a:solidFill>
              <a:cs typeface="Dast Nevis" pitchFamily="66" charset="-78"/>
            </a:endParaRPr>
          </a:p>
          <a:p>
            <a:pPr algn="r" rtl="1"/>
            <a:r>
              <a:rPr lang="fa-IR" sz="4400" dirty="0">
                <a:solidFill>
                  <a:srgbClr val="002060"/>
                </a:solidFill>
                <a:cs typeface="Dast Nevis" pitchFamily="66" charset="-78"/>
              </a:rPr>
              <a:t>۲. مبتنی بر </a:t>
            </a:r>
            <a:r>
              <a:rPr lang="fa-IR" sz="4400" dirty="0" smtClean="0">
                <a:solidFill>
                  <a:srgbClr val="002060"/>
                </a:solidFill>
                <a:cs typeface="Dast Nevis" pitchFamily="66" charset="-78"/>
              </a:rPr>
              <a:t>خدمت</a:t>
            </a:r>
          </a:p>
          <a:p>
            <a:pPr algn="r" rtl="1"/>
            <a:endParaRPr lang="fa-IR" sz="4400" dirty="0">
              <a:solidFill>
                <a:srgbClr val="002060"/>
              </a:solidFill>
              <a:cs typeface="Dast Nevis" pitchFamily="66" charset="-78"/>
            </a:endParaRPr>
          </a:p>
          <a:p>
            <a:pPr algn="r" rtl="1"/>
            <a:r>
              <a:rPr lang="fa-IR" sz="4400" dirty="0">
                <a:solidFill>
                  <a:srgbClr val="002060"/>
                </a:solidFill>
                <a:cs typeface="Dast Nevis" pitchFamily="66" charset="-78"/>
              </a:rPr>
              <a:t>۳. مبتنی بر </a:t>
            </a:r>
            <a:r>
              <a:rPr lang="fa-IR" sz="4400" dirty="0" smtClean="0">
                <a:solidFill>
                  <a:srgbClr val="002060"/>
                </a:solidFill>
                <a:cs typeface="Dast Nevis" pitchFamily="66" charset="-78"/>
              </a:rPr>
              <a:t>داده</a:t>
            </a:r>
          </a:p>
          <a:p>
            <a:pPr algn="r" rtl="1"/>
            <a:endParaRPr lang="fa-IR" sz="4400" dirty="0">
              <a:solidFill>
                <a:srgbClr val="002060"/>
              </a:solidFill>
              <a:cs typeface="Dast Nevis" pitchFamily="66" charset="-78"/>
            </a:endParaRPr>
          </a:p>
          <a:p>
            <a:pPr algn="r" rtl="1"/>
            <a:r>
              <a:rPr lang="fa-IR" sz="4400" dirty="0">
                <a:solidFill>
                  <a:srgbClr val="002060"/>
                </a:solidFill>
                <a:cs typeface="Dast Nevis" pitchFamily="66" charset="-78"/>
              </a:rPr>
              <a:t>۴. مبتنی بر محصول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53200" y="3032956"/>
            <a:ext cx="2438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8000" dirty="0" smtClean="0">
                <a:solidFill>
                  <a:srgbClr val="002060"/>
                </a:solidFill>
                <a:cs typeface="Dast Nevis" pitchFamily="66" charset="-78"/>
              </a:rPr>
              <a:t>الگوها:</a:t>
            </a: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4" cstate="print"/>
          <a:srcRect l="14184" t="27527" r="13876" b="67710"/>
          <a:stretch/>
        </p:blipFill>
        <p:spPr bwMode="auto">
          <a:xfrm>
            <a:off x="0" y="6718023"/>
            <a:ext cx="2821404" cy="139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22464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400" dirty="0" smtClean="0">
                <a:solidFill>
                  <a:schemeClr val="bg1"/>
                </a:solidFill>
                <a:cs typeface="A Chamran" panose="00000400000000000000" pitchFamily="2" charset="-78"/>
              </a:rPr>
              <a:t>۱. مدل پلتفرم-محور (اکوسیستم)</a:t>
            </a:r>
            <a:endParaRPr lang="fa-IR" sz="7200" dirty="0" smtClean="0">
              <a:solidFill>
                <a:schemeClr val="bg1"/>
              </a:solidFill>
              <a:cs typeface="A Chamra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9532" y="5445224"/>
            <a:ext cx="84609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ارائه یک پلتفرم اینترنت اشیا برای استفاده توسط سایر بازیگران اکوسیستم و ارائه خدمات مختلف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2" name="Picture 11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3748" y="1088740"/>
            <a:ext cx="4212468" cy="4277476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76872"/>
            <a:ext cx="3563888" cy="23759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3727" y="944724"/>
            <a:ext cx="33201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>
                <a:solidFill>
                  <a:schemeClr val="bg1"/>
                </a:solidFill>
                <a:cs typeface="B Yekan" panose="00000400000000000000" pitchFamily="2" charset="-78"/>
              </a:rPr>
              <a:t>مدل‌های کسب و کار </a:t>
            </a:r>
            <a:r>
              <a:rPr lang="fa-IR" sz="2000" dirty="0">
                <a:solidFill>
                  <a:srgbClr val="FFFF00"/>
                </a:solidFill>
                <a:cs typeface="B Yekan" panose="00000400000000000000" pitchFamily="2" charset="-78"/>
              </a:rPr>
              <a:t>اینترنت اشیا</a:t>
            </a:r>
            <a:endParaRPr lang="en-US" sz="2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318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59532" y="5445224"/>
            <a:ext cx="84609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مثال: پلتفرم اسمارت‌سینگز</a:t>
            </a: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ایجاد زیرساخت مورد نیاز برای خانه هوشمند و قابل استفاده توسط سایر برندها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2" name="Picture 11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3748" y="1088740"/>
            <a:ext cx="4212468" cy="4277476"/>
          </a:xfrm>
          <a:prstGeom prst="rect">
            <a:avLst/>
          </a:prstGeom>
          <a:noFill/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2276872"/>
            <a:ext cx="3563888" cy="2375925"/>
          </a:xfrm>
          <a:prstGeom prst="rect">
            <a:avLst/>
          </a:prstGeom>
        </p:spPr>
      </p:pic>
      <p:pic>
        <p:nvPicPr>
          <p:cNvPr id="1026" name="Picture 2" descr="https://d3ijxvf5kli6f6.cloudfront.net/dist/img/st-standalone-logo.f1e4e3e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172" y="4941168"/>
            <a:ext cx="2715505" cy="499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55576" y="5409220"/>
            <a:ext cx="24930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www.smartthings.com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22464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400" dirty="0" smtClean="0">
                <a:solidFill>
                  <a:schemeClr val="bg1"/>
                </a:solidFill>
                <a:cs typeface="A Chamran" panose="00000400000000000000" pitchFamily="2" charset="-78"/>
              </a:rPr>
              <a:t>۱. مدل پلتفرم-محور (اکوسیستم)</a:t>
            </a:r>
            <a:endParaRPr lang="fa-IR" sz="7200" dirty="0" smtClean="0">
              <a:solidFill>
                <a:schemeClr val="bg1"/>
              </a:solidFill>
              <a:cs typeface="A Chamra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727" y="944724"/>
            <a:ext cx="33201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>
                <a:solidFill>
                  <a:schemeClr val="bg1"/>
                </a:solidFill>
                <a:cs typeface="B Yekan" panose="00000400000000000000" pitchFamily="2" charset="-78"/>
              </a:rPr>
              <a:t>مدل‌های کسب و کار </a:t>
            </a:r>
            <a:r>
              <a:rPr lang="fa-IR" sz="2000" dirty="0">
                <a:solidFill>
                  <a:srgbClr val="FFFF00"/>
                </a:solidFill>
                <a:cs typeface="B Yekan" panose="00000400000000000000" pitchFamily="2" charset="-78"/>
              </a:rPr>
              <a:t>اینترنت اشیا</a:t>
            </a:r>
            <a:endParaRPr lang="en-US" sz="2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5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2" name="Picture 4" descr="D:\BM workshop\pics\VPC\mistak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81000"/>
            <a:ext cx="5112876" cy="51054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3543987" y="5410200"/>
            <a:ext cx="399981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8000" dirty="0" smtClean="0">
                <a:solidFill>
                  <a:srgbClr val="002060"/>
                </a:solidFill>
                <a:latin typeface="A Rezvan" pitchFamily="2" charset="-78"/>
                <a:cs typeface="A Chamran" pitchFamily="2" charset="-78"/>
              </a:rPr>
              <a:t>استارتاپ‌ها</a:t>
            </a:r>
            <a:endParaRPr lang="en-US" sz="8000" dirty="0">
              <a:solidFill>
                <a:srgbClr val="002060"/>
              </a:solidFill>
              <a:latin typeface="A Rezvan" pitchFamily="2" charset="-78"/>
              <a:cs typeface="A Chamr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00600" y="649337"/>
            <a:ext cx="3432350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3900" dirty="0" smtClean="0">
                <a:solidFill>
                  <a:schemeClr val="tx2">
                    <a:lumMod val="50000"/>
                  </a:schemeClr>
                </a:solidFill>
                <a:cs typeface="B Titr" pitchFamily="2" charset="-78"/>
              </a:rPr>
              <a:t>10 </a:t>
            </a:r>
            <a:endParaRPr lang="en-US" sz="23900" dirty="0">
              <a:solidFill>
                <a:schemeClr val="tx2">
                  <a:lumMod val="50000"/>
                </a:schemeClr>
              </a:solidFill>
              <a:cs typeface="B Tit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62600" y="3581400"/>
            <a:ext cx="24641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5400" dirty="0" smtClean="0">
                <a:cs typeface="B Vahid" pitchFamily="2" charset="-78"/>
              </a:rPr>
              <a:t>دلیل اصلی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29200" y="4419600"/>
            <a:ext cx="331693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800" dirty="0" smtClean="0">
                <a:solidFill>
                  <a:srgbClr val="C00000"/>
                </a:solidFill>
                <a:latin typeface="A Rezvan" pitchFamily="2" charset="-78"/>
                <a:cs typeface="A KORDi" pitchFamily="2" charset="-78"/>
              </a:rPr>
              <a:t>شکست</a:t>
            </a:r>
            <a:endParaRPr lang="en-US" sz="8800" dirty="0">
              <a:solidFill>
                <a:srgbClr val="C00000"/>
              </a:solidFill>
              <a:cs typeface="A KORDi" pitchFamily="2" charset="-78"/>
            </a:endParaRPr>
          </a:p>
        </p:txBody>
      </p:sp>
      <p:pic>
        <p:nvPicPr>
          <p:cNvPr id="7" name="Picture 2" descr="D:\dropbox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00" y="0"/>
            <a:ext cx="1143000" cy="9534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5"/>
          </a:xfrm>
          <a:prstGeom prst="rect">
            <a:avLst/>
          </a:prstGeom>
          <a:noFill/>
        </p:spPr>
      </p:pic>
      <p:pic>
        <p:nvPicPr>
          <p:cNvPr id="2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44308" y="1844824"/>
            <a:ext cx="1589566" cy="153354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22233" y="1628800"/>
            <a:ext cx="1589566" cy="1533547"/>
          </a:xfrm>
          <a:prstGeom prst="rect">
            <a:avLst/>
          </a:prstGeom>
          <a:noFill/>
        </p:spPr>
      </p:pic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 rot="21061038">
            <a:off x="3829026" y="1911934"/>
            <a:ext cx="142218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کاهش ریسک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کاهش هزینه‌ها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انجام کامل کار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12" name="Rectangle 11"/>
          <p:cNvSpPr/>
          <p:nvPr/>
        </p:nvSpPr>
        <p:spPr>
          <a:xfrm rot="21061038">
            <a:off x="7447755" y="2108791"/>
            <a:ext cx="126509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Dast Nevis" pitchFamily="66" charset="-78"/>
              </a:rPr>
              <a:t>افراد</a:t>
            </a:r>
          </a:p>
          <a:p>
            <a:pPr algn="ctr" rtl="1"/>
            <a:r>
              <a:rPr lang="fa-IR" sz="2800" dirty="0" smtClean="0">
                <a:cs typeface="Dast Nevis" pitchFamily="66" charset="-78"/>
              </a:rPr>
              <a:t>چندوجهی</a:t>
            </a:r>
            <a:endParaRPr lang="en-US" sz="2800" dirty="0">
              <a:cs typeface="Dast Nevis" pitchFamily="66" charset="-78"/>
            </a:endParaRPr>
          </a:p>
        </p:txBody>
      </p:sp>
      <p:pic>
        <p:nvPicPr>
          <p:cNvPr id="5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2924944"/>
            <a:ext cx="1589566" cy="1533547"/>
          </a:xfrm>
          <a:prstGeom prst="rect">
            <a:avLst/>
          </a:prstGeom>
          <a:noFill/>
        </p:spPr>
      </p:pic>
      <p:sp>
        <p:nvSpPr>
          <p:cNvPr id="55" name="Rectangle 54"/>
          <p:cNvSpPr/>
          <p:nvPr/>
        </p:nvSpPr>
        <p:spPr>
          <a:xfrm rot="21061038">
            <a:off x="4145701" y="3174510"/>
            <a:ext cx="90120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دسترسی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راحتی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سرعت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1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60332" y="3623645"/>
            <a:ext cx="1589566" cy="1533547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 rot="21061038">
            <a:off x="7653358" y="3764501"/>
            <a:ext cx="128592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dirty="0" smtClean="0">
                <a:cs typeface="Dast Nevis" pitchFamily="66" charset="-78"/>
              </a:rPr>
              <a:t>صنایع</a:t>
            </a:r>
          </a:p>
          <a:p>
            <a:pPr algn="ctr" rtl="1"/>
            <a:r>
              <a:rPr lang="fa-IR" sz="2400" dirty="0" smtClean="0">
                <a:cs typeface="Dast Nevis" pitchFamily="66" charset="-78"/>
              </a:rPr>
              <a:t>استارتاپ‌ها</a:t>
            </a:r>
          </a:p>
          <a:p>
            <a:pPr algn="ctr" rtl="1"/>
            <a:r>
              <a:rPr lang="fa-IR" sz="2400" dirty="0" smtClean="0">
                <a:cs typeface="Dast Nevis" pitchFamily="66" charset="-78"/>
              </a:rPr>
              <a:t>و شرکت‌ها</a:t>
            </a:r>
          </a:p>
        </p:txBody>
      </p:sp>
      <p:pic>
        <p:nvPicPr>
          <p:cNvPr id="1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01221" y="5589240"/>
            <a:ext cx="939590" cy="906477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 rot="21061038">
            <a:off x="6870551" y="5822018"/>
            <a:ext cx="936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dirty="0" smtClean="0">
                <a:cs typeface="Dast Nevis" pitchFamily="66" charset="-78"/>
              </a:rPr>
              <a:t>اشتراک</a:t>
            </a:r>
          </a:p>
        </p:txBody>
      </p:sp>
      <p:pic>
        <p:nvPicPr>
          <p:cNvPr id="19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68044" y="5769260"/>
            <a:ext cx="939590" cy="906477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 rot="21061038">
            <a:off x="5029322" y="6005918"/>
            <a:ext cx="7617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Dast Nevis" pitchFamily="66" charset="-78"/>
              </a:rPr>
              <a:t>اجاره </a:t>
            </a:r>
          </a:p>
        </p:txBody>
      </p:sp>
      <p:pic>
        <p:nvPicPr>
          <p:cNvPr id="21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50656" y="5697252"/>
            <a:ext cx="939590" cy="906477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 rot="21061038">
            <a:off x="5996270" y="5808003"/>
            <a:ext cx="7954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استفاده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کاربر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22464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400" dirty="0" smtClean="0">
                <a:solidFill>
                  <a:schemeClr val="tx2"/>
                </a:solidFill>
                <a:cs typeface="A Chamran" panose="00000400000000000000" pitchFamily="2" charset="-78"/>
              </a:rPr>
              <a:t>۱. مدل‌های کسب و کار پلتفرم (اکوسیستم)</a:t>
            </a:r>
            <a:endParaRPr lang="fa-IR" sz="7200" dirty="0" smtClean="0">
              <a:solidFill>
                <a:schemeClr val="tx2"/>
              </a:solidFill>
              <a:cs typeface="A Chamran" panose="00000400000000000000" pitchFamily="2" charset="-78"/>
            </a:endParaRPr>
          </a:p>
        </p:txBody>
      </p:sp>
      <p:pic>
        <p:nvPicPr>
          <p:cNvPr id="2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7924" y="4077072"/>
            <a:ext cx="1589566" cy="1533547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 rot="21061038">
            <a:off x="4063084" y="4634414"/>
            <a:ext cx="11384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تحلیل داده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2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0882" y="5741640"/>
            <a:ext cx="939590" cy="906477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 rot="21061038">
            <a:off x="7925553" y="5851307"/>
            <a:ext cx="7857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فروش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داده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8680" y="5229200"/>
            <a:ext cx="3563888" cy="237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80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7764" y="1088740"/>
            <a:ext cx="4212468" cy="427747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22464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400" dirty="0" smtClean="0">
                <a:solidFill>
                  <a:schemeClr val="bg1"/>
                </a:solidFill>
                <a:cs typeface="A Chamran" panose="00000400000000000000" pitchFamily="2" charset="-78"/>
              </a:rPr>
              <a:t>۲. مدل خدمات-محور</a:t>
            </a:r>
            <a:endParaRPr lang="fa-IR" sz="7200" dirty="0" smtClean="0">
              <a:solidFill>
                <a:schemeClr val="bg1"/>
              </a:solidFill>
              <a:cs typeface="A Chamra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9532" y="5445224"/>
            <a:ext cx="84609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استفاده از اینترنت اشیا در ارتقا، بهبود و تکامل خدمات موجود کسب و کارها در حوزه‌های مختلف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2050" name="Picture 2" descr="http://www.devicehub.net/static/images/smart_agriculture_sampl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2" r="35598"/>
          <a:stretch/>
        </p:blipFill>
        <p:spPr bwMode="auto">
          <a:xfrm>
            <a:off x="2663788" y="1160748"/>
            <a:ext cx="3853499" cy="378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3727" y="944724"/>
            <a:ext cx="33201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>
                <a:solidFill>
                  <a:schemeClr val="bg1"/>
                </a:solidFill>
                <a:cs typeface="B Yekan" panose="00000400000000000000" pitchFamily="2" charset="-78"/>
              </a:rPr>
              <a:t>مدل‌های کسب و کار </a:t>
            </a:r>
            <a:r>
              <a:rPr lang="fa-IR" sz="2000" dirty="0">
                <a:solidFill>
                  <a:srgbClr val="FFFF00"/>
                </a:solidFill>
                <a:cs typeface="B Yekan" panose="00000400000000000000" pitchFamily="2" charset="-78"/>
              </a:rPr>
              <a:t>اینترنت اشیا</a:t>
            </a:r>
            <a:endParaRPr lang="en-US" sz="2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4668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7764" y="1088740"/>
            <a:ext cx="4212468" cy="427747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359532" y="5445224"/>
            <a:ext cx="84609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مثال: خدمات کارنت فولکس‌واگن</a:t>
            </a: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استفاده از اینترنت اشیا برای ایجاد ارتباط بین فرد و خودرو جهت افزایش امنیت و نگه‌داری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2050" name="Picture 2" descr="http://www.devicehub.net/static/images/smart_agriculture_sample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2" r="35598"/>
          <a:stretch/>
        </p:blipFill>
        <p:spPr bwMode="auto">
          <a:xfrm>
            <a:off x="2663788" y="1160748"/>
            <a:ext cx="3853499" cy="378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lanet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17" r="25394" b="41632"/>
          <a:stretch/>
        </p:blipFill>
        <p:spPr bwMode="auto">
          <a:xfrm>
            <a:off x="6502400" y="4689140"/>
            <a:ext cx="2095500" cy="555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3727" y="944724"/>
            <a:ext cx="33201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>
                <a:solidFill>
                  <a:schemeClr val="bg1"/>
                </a:solidFill>
                <a:cs typeface="B Yekan" panose="00000400000000000000" pitchFamily="2" charset="-78"/>
              </a:rPr>
              <a:t>مدل‌های کسب و کار </a:t>
            </a:r>
            <a:r>
              <a:rPr lang="fa-IR" sz="2000" dirty="0">
                <a:solidFill>
                  <a:srgbClr val="FFFF00"/>
                </a:solidFill>
                <a:cs typeface="B Yekan" panose="00000400000000000000" pitchFamily="2" charset="-78"/>
              </a:rPr>
              <a:t>اینترنت اشیا</a:t>
            </a:r>
            <a:endParaRPr lang="en-US" sz="2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2464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400" dirty="0" smtClean="0">
                <a:solidFill>
                  <a:schemeClr val="bg1"/>
                </a:solidFill>
                <a:cs typeface="A Chamran" panose="00000400000000000000" pitchFamily="2" charset="-78"/>
              </a:rPr>
              <a:t>۲. مدل خدمات-محور</a:t>
            </a:r>
            <a:endParaRPr lang="fa-IR" sz="7200" dirty="0" smtClean="0">
              <a:solidFill>
                <a:schemeClr val="bg1"/>
              </a:solidFill>
              <a:cs typeface="A Chamr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7744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5"/>
          </a:xfrm>
          <a:prstGeom prst="rect">
            <a:avLst/>
          </a:prstGeom>
          <a:noFill/>
        </p:spPr>
      </p:pic>
      <p:pic>
        <p:nvPicPr>
          <p:cNvPr id="2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93040" y="2004993"/>
            <a:ext cx="1589566" cy="153354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22233" y="1628800"/>
            <a:ext cx="1589566" cy="1533547"/>
          </a:xfrm>
          <a:prstGeom prst="rect">
            <a:avLst/>
          </a:prstGeom>
          <a:noFill/>
        </p:spPr>
      </p:pic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 rot="21061038">
            <a:off x="3810591" y="1865769"/>
            <a:ext cx="14590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کنترل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شخصی‌سازی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راحتی</a:t>
            </a:r>
          </a:p>
        </p:txBody>
      </p:sp>
      <p:sp>
        <p:nvSpPr>
          <p:cNvPr id="12" name="Rectangle 11"/>
          <p:cNvSpPr/>
          <p:nvPr/>
        </p:nvSpPr>
        <p:spPr>
          <a:xfrm rot="21061038">
            <a:off x="7541184" y="2453626"/>
            <a:ext cx="13756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200" dirty="0" smtClean="0">
                <a:cs typeface="Dast Nevis" pitchFamily="66" charset="-78"/>
              </a:rPr>
              <a:t>بازار انبوه</a:t>
            </a:r>
            <a:endParaRPr lang="en-US" sz="3200" dirty="0">
              <a:cs typeface="Dast Nevis" pitchFamily="66" charset="-78"/>
            </a:endParaRPr>
          </a:p>
        </p:txBody>
      </p:sp>
      <p:pic>
        <p:nvPicPr>
          <p:cNvPr id="5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2924944"/>
            <a:ext cx="1589566" cy="1533547"/>
          </a:xfrm>
          <a:prstGeom prst="rect">
            <a:avLst/>
          </a:prstGeom>
          <a:noFill/>
        </p:spPr>
      </p:pic>
      <p:sp>
        <p:nvSpPr>
          <p:cNvPr id="55" name="Rectangle 54"/>
          <p:cNvSpPr/>
          <p:nvPr/>
        </p:nvSpPr>
        <p:spPr>
          <a:xfrm rot="21061038">
            <a:off x="3877998" y="3174510"/>
            <a:ext cx="14366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تجربه کاربری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تازگی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سلف‌سرویس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1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60332" y="3623645"/>
            <a:ext cx="1589566" cy="1533547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 rot="21061038">
            <a:off x="7687021" y="3949167"/>
            <a:ext cx="12186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dirty="0" smtClean="0">
                <a:cs typeface="Dast Nevis" pitchFamily="66" charset="-78"/>
              </a:rPr>
              <a:t>بازار </a:t>
            </a:r>
          </a:p>
          <a:p>
            <a:pPr algn="ctr" rtl="1"/>
            <a:r>
              <a:rPr lang="fa-IR" sz="2400" dirty="0" smtClean="0">
                <a:cs typeface="Dast Nevis" pitchFamily="66" charset="-78"/>
              </a:rPr>
              <a:t>گوشه‌ای</a:t>
            </a:r>
          </a:p>
        </p:txBody>
      </p:sp>
      <p:pic>
        <p:nvPicPr>
          <p:cNvPr id="1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94673" y="5553236"/>
            <a:ext cx="939590" cy="906477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 rot="21061038">
            <a:off x="6464003" y="5786014"/>
            <a:ext cx="936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dirty="0" smtClean="0">
                <a:cs typeface="Dast Nevis" pitchFamily="66" charset="-78"/>
              </a:rPr>
              <a:t>اشتراک</a:t>
            </a:r>
          </a:p>
        </p:txBody>
      </p:sp>
      <p:pic>
        <p:nvPicPr>
          <p:cNvPr id="21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44108" y="5661248"/>
            <a:ext cx="939590" cy="906477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 rot="21061038">
            <a:off x="5594531" y="5925887"/>
            <a:ext cx="785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فروش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2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7924" y="4077072"/>
            <a:ext cx="1589566" cy="1533547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 rot="21061038">
            <a:off x="3886756" y="4480526"/>
            <a:ext cx="14911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کاهش ریسک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و هزینه ها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2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74334" y="5705636"/>
            <a:ext cx="939590" cy="906477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 rot="21061038">
            <a:off x="7492555" y="5969191"/>
            <a:ext cx="838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فیریمیوم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22464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400" dirty="0" smtClean="0">
                <a:solidFill>
                  <a:schemeClr val="tx2">
                    <a:lumMod val="50000"/>
                  </a:schemeClr>
                </a:solidFill>
                <a:cs typeface="A Chamran" panose="00000400000000000000" pitchFamily="2" charset="-78"/>
              </a:rPr>
              <a:t>۲. مدل کسب و کار خدمات-محور</a:t>
            </a:r>
            <a:endParaRPr lang="fa-IR" sz="7200" dirty="0" smtClean="0">
              <a:solidFill>
                <a:schemeClr val="tx2">
                  <a:lumMod val="50000"/>
                </a:schemeClr>
              </a:solidFill>
              <a:cs typeface="A Chamran" panose="00000400000000000000" pitchFamily="2" charset="-78"/>
            </a:endParaRPr>
          </a:p>
        </p:txBody>
      </p:sp>
      <p:pic>
        <p:nvPicPr>
          <p:cNvPr id="31" name="Picture 2" descr="http://www.devicehub.net/static/images/smart_agriculture_sample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12" r="35598"/>
          <a:stretch/>
        </p:blipFill>
        <p:spPr bwMode="auto">
          <a:xfrm>
            <a:off x="-1476672" y="3573016"/>
            <a:ext cx="3853499" cy="378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0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7764" y="1088740"/>
            <a:ext cx="4212468" cy="4277476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22464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400" dirty="0" smtClean="0">
                <a:solidFill>
                  <a:srgbClr val="002060"/>
                </a:solidFill>
                <a:cs typeface="A Chamran" panose="00000400000000000000" pitchFamily="2" charset="-78"/>
              </a:rPr>
              <a:t>۳. مدل داده-محور</a:t>
            </a:r>
            <a:endParaRPr lang="fa-IR" sz="7200" dirty="0" smtClean="0">
              <a:solidFill>
                <a:srgbClr val="002060"/>
              </a:solidFill>
              <a:cs typeface="A Chamra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9532" y="5445224"/>
            <a:ext cx="84609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solidFill>
                  <a:srgbClr val="002060"/>
                </a:solidFill>
                <a:cs typeface="B Yekan" panose="00000400000000000000" pitchFamily="2" charset="-78"/>
              </a:rPr>
              <a:t>جمع‌آوری</a:t>
            </a:r>
            <a:r>
              <a:rPr lang="fa-IR" sz="2400" dirty="0">
                <a:solidFill>
                  <a:srgbClr val="002060"/>
                </a:solidFill>
                <a:cs typeface="B Yekan" panose="00000400000000000000" pitchFamily="2" charset="-78"/>
              </a:rPr>
              <a:t>، پردازش و تحلیل </a:t>
            </a:r>
            <a:r>
              <a:rPr lang="fa-IR" sz="2400" dirty="0" smtClean="0">
                <a:solidFill>
                  <a:srgbClr val="002060"/>
                </a:solidFill>
                <a:cs typeface="B Yekan" panose="00000400000000000000" pitchFamily="2" charset="-78"/>
              </a:rPr>
              <a:t>داده‌ها و </a:t>
            </a:r>
            <a:r>
              <a:rPr lang="fa-IR" sz="2400" dirty="0">
                <a:solidFill>
                  <a:srgbClr val="002060"/>
                </a:solidFill>
                <a:cs typeface="B Yekan" panose="00000400000000000000" pitchFamily="2" charset="-78"/>
              </a:rPr>
              <a:t>ارائه آنها به حوزه‌های مختلف صنایع به عنوان یک ارزش </a:t>
            </a:r>
            <a:r>
              <a:rPr lang="fa-IR" sz="2400" dirty="0" smtClean="0">
                <a:solidFill>
                  <a:srgbClr val="002060"/>
                </a:solidFill>
                <a:cs typeface="B Yekan" panose="00000400000000000000" pitchFamily="2" charset="-78"/>
              </a:rPr>
              <a:t>جدید</a:t>
            </a:r>
            <a:endParaRPr lang="en-US" sz="2400" dirty="0">
              <a:solidFill>
                <a:srgbClr val="002060"/>
              </a:solidFill>
              <a:cs typeface="B Yeka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124744"/>
            <a:ext cx="4293096" cy="429309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63727" y="944724"/>
            <a:ext cx="33201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>
                <a:solidFill>
                  <a:schemeClr val="bg1"/>
                </a:solidFill>
                <a:cs typeface="B Yekan" panose="00000400000000000000" pitchFamily="2" charset="-78"/>
              </a:rPr>
              <a:t>مدل‌های کسب و کار </a:t>
            </a:r>
            <a:r>
              <a:rPr lang="fa-IR" sz="2000" dirty="0">
                <a:solidFill>
                  <a:srgbClr val="FFFF00"/>
                </a:solidFill>
                <a:cs typeface="B Yekan" panose="00000400000000000000" pitchFamily="2" charset="-78"/>
              </a:rPr>
              <a:t>اینترنت اشیا</a:t>
            </a:r>
            <a:endParaRPr lang="en-US" sz="2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9018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47764" y="1088740"/>
            <a:ext cx="4212468" cy="4277476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359532" y="5445224"/>
            <a:ext cx="84609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dirty="0" smtClean="0">
                <a:solidFill>
                  <a:srgbClr val="002060"/>
                </a:solidFill>
                <a:cs typeface="B Yekan" panose="00000400000000000000" pitchFamily="2" charset="-78"/>
              </a:rPr>
              <a:t>مثال: استریت‌لاین</a:t>
            </a:r>
          </a:p>
          <a:p>
            <a:pPr algn="r" rtl="1"/>
            <a:r>
              <a:rPr lang="fa-IR" sz="2400" dirty="0" smtClean="0">
                <a:solidFill>
                  <a:srgbClr val="002060"/>
                </a:solidFill>
                <a:cs typeface="B Yekan" panose="00000400000000000000" pitchFamily="2" charset="-78"/>
              </a:rPr>
              <a:t>جمع‌آوری، پردازش و تحلیل انبوه داده‌های مربوط به مکان‌های پارک عمومی شهر و فروش آن‌ها به صورت بسته‌های تحلیلی، تبلیغاتی یا خام</a:t>
            </a:r>
            <a:endParaRPr lang="en-US" sz="2400" dirty="0">
              <a:solidFill>
                <a:srgbClr val="002060"/>
              </a:solidFill>
              <a:cs typeface="B Yeka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124744"/>
            <a:ext cx="4293096" cy="4293096"/>
          </a:xfrm>
          <a:prstGeom prst="rect">
            <a:avLst/>
          </a:prstGeom>
        </p:spPr>
      </p:pic>
      <p:pic>
        <p:nvPicPr>
          <p:cNvPr id="6146" name="Picture 2" descr="Streetline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6156" y="4905164"/>
            <a:ext cx="2821498" cy="57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03548" y="5481228"/>
            <a:ext cx="2172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www.streetline.com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727" y="944724"/>
            <a:ext cx="33201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>
                <a:solidFill>
                  <a:schemeClr val="bg1"/>
                </a:solidFill>
                <a:cs typeface="B Yekan" panose="00000400000000000000" pitchFamily="2" charset="-78"/>
              </a:rPr>
              <a:t>مدل‌های کسب و کار </a:t>
            </a:r>
            <a:r>
              <a:rPr lang="fa-IR" sz="2000" dirty="0">
                <a:solidFill>
                  <a:srgbClr val="FFFF00"/>
                </a:solidFill>
                <a:cs typeface="B Yekan" panose="00000400000000000000" pitchFamily="2" charset="-78"/>
              </a:rPr>
              <a:t>اینترنت اشیا</a:t>
            </a:r>
            <a:endParaRPr lang="en-US" sz="2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22464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400" dirty="0" smtClean="0">
                <a:solidFill>
                  <a:srgbClr val="002060"/>
                </a:solidFill>
                <a:cs typeface="A Chamran" panose="00000400000000000000" pitchFamily="2" charset="-78"/>
              </a:rPr>
              <a:t>۳. مدل داده-محور</a:t>
            </a:r>
            <a:endParaRPr lang="fa-IR" sz="7200" dirty="0" smtClean="0">
              <a:solidFill>
                <a:srgbClr val="002060"/>
              </a:solidFill>
              <a:cs typeface="A Chamr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6515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5"/>
          </a:xfrm>
          <a:prstGeom prst="rect">
            <a:avLst/>
          </a:prstGeom>
          <a:noFill/>
        </p:spPr>
      </p:pic>
      <p:pic>
        <p:nvPicPr>
          <p:cNvPr id="2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93040" y="2004993"/>
            <a:ext cx="1589566" cy="153354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22233" y="1628800"/>
            <a:ext cx="1589566" cy="1533547"/>
          </a:xfrm>
          <a:prstGeom prst="rect">
            <a:avLst/>
          </a:prstGeom>
          <a:noFill/>
        </p:spPr>
      </p:pic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 rot="21061038">
            <a:off x="4083104" y="2019657"/>
            <a:ext cx="9140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بینش و 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تحلیل</a:t>
            </a:r>
          </a:p>
        </p:txBody>
      </p:sp>
      <p:sp>
        <p:nvSpPr>
          <p:cNvPr id="12" name="Rectangle 11"/>
          <p:cNvSpPr/>
          <p:nvPr/>
        </p:nvSpPr>
        <p:spPr>
          <a:xfrm rot="21061038">
            <a:off x="7768009" y="2238182"/>
            <a:ext cx="9220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شرکت‌ها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صنایع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دولت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5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2924944"/>
            <a:ext cx="1589566" cy="1533547"/>
          </a:xfrm>
          <a:prstGeom prst="rect">
            <a:avLst/>
          </a:prstGeom>
          <a:noFill/>
        </p:spPr>
      </p:pic>
      <p:sp>
        <p:nvSpPr>
          <p:cNvPr id="55" name="Rectangle 54"/>
          <p:cNvSpPr/>
          <p:nvPr/>
        </p:nvSpPr>
        <p:spPr>
          <a:xfrm rot="21061038">
            <a:off x="4148906" y="3328398"/>
            <a:ext cx="8947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کاهش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هزینه‌ها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1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60332" y="3623645"/>
            <a:ext cx="1589566" cy="1533547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 rot="21061038">
            <a:off x="7687021" y="3949167"/>
            <a:ext cx="121860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dirty="0" smtClean="0">
                <a:cs typeface="Dast Nevis" pitchFamily="66" charset="-78"/>
              </a:rPr>
              <a:t>بازار </a:t>
            </a:r>
          </a:p>
          <a:p>
            <a:pPr algn="ctr" rtl="1"/>
            <a:r>
              <a:rPr lang="fa-IR" sz="2400" dirty="0" smtClean="0">
                <a:cs typeface="Dast Nevis" pitchFamily="66" charset="-78"/>
              </a:rPr>
              <a:t>گوشه‌ای</a:t>
            </a:r>
          </a:p>
        </p:txBody>
      </p:sp>
      <p:pic>
        <p:nvPicPr>
          <p:cNvPr id="1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94673" y="5553236"/>
            <a:ext cx="939590" cy="906477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 rot="21061038">
            <a:off x="6464003" y="5786014"/>
            <a:ext cx="9364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dirty="0" smtClean="0">
                <a:cs typeface="Dast Nevis" pitchFamily="66" charset="-78"/>
              </a:rPr>
              <a:t>اشتراک</a:t>
            </a:r>
          </a:p>
        </p:txBody>
      </p:sp>
      <p:pic>
        <p:nvPicPr>
          <p:cNvPr id="21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44108" y="5661248"/>
            <a:ext cx="939590" cy="906477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 rot="21061038">
            <a:off x="5594531" y="5925887"/>
            <a:ext cx="785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فروش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2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7924" y="4077072"/>
            <a:ext cx="1589566" cy="1533547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 rot="21061038">
            <a:off x="4213769" y="4572860"/>
            <a:ext cx="8370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Dast Nevis" pitchFamily="66" charset="-78"/>
              </a:rPr>
              <a:t>دستیار</a:t>
            </a:r>
            <a:endParaRPr lang="en-US" sz="2800" dirty="0">
              <a:cs typeface="Dast Nevis" pitchFamily="66" charset="-78"/>
            </a:endParaRPr>
          </a:p>
        </p:txBody>
      </p:sp>
      <p:pic>
        <p:nvPicPr>
          <p:cNvPr id="2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74334" y="5705636"/>
            <a:ext cx="939590" cy="906477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 rot="21061038">
            <a:off x="7492555" y="5969191"/>
            <a:ext cx="838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فیریمیوم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22464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400" dirty="0" smtClean="0">
                <a:solidFill>
                  <a:srgbClr val="002060"/>
                </a:solidFill>
                <a:cs typeface="A Chamran" panose="00000400000000000000" pitchFamily="2" charset="-78"/>
              </a:rPr>
              <a:t>۳. مدل‌های کسب و کار داده-محور</a:t>
            </a:r>
            <a:endParaRPr lang="fa-IR" sz="7200" dirty="0" smtClean="0">
              <a:solidFill>
                <a:srgbClr val="002060"/>
              </a:solidFill>
              <a:cs typeface="A Chamran" panose="00000400000000000000" pitchFamily="2" charset="-78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64704" y="3176972"/>
            <a:ext cx="4293096" cy="42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8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99" b="5170"/>
          <a:stretch/>
        </p:blipFill>
        <p:spPr>
          <a:xfrm>
            <a:off x="0" y="0"/>
            <a:ext cx="914400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7" r="20645"/>
          <a:stretch/>
        </p:blipFill>
        <p:spPr>
          <a:xfrm>
            <a:off x="2303748" y="1304764"/>
            <a:ext cx="4320480" cy="37650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9532" y="5445224"/>
            <a:ext cx="84609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solidFill>
                  <a:schemeClr val="bg1"/>
                </a:solidFill>
                <a:cs typeface="B Yekan" panose="00000400000000000000" pitchFamily="2" charset="-78"/>
              </a:rPr>
              <a:t>اشیا، دستگاه‌ها و محصولات </a:t>
            </a:r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فیزیکی موجود یا بدیع به </a:t>
            </a:r>
            <a:r>
              <a:rPr lang="fa-IR" sz="2400" dirty="0">
                <a:solidFill>
                  <a:schemeClr val="bg1"/>
                </a:solidFill>
                <a:cs typeface="B Yekan" panose="00000400000000000000" pitchFamily="2" charset="-78"/>
              </a:rPr>
              <a:t>بسته‌ای از خدمات مبتنی بر حسگر مجهز شده و مجموعه جدیدی از ارزش‌ها را ارائه می‌دهد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2" name="Picture 11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47764" y="1088740"/>
            <a:ext cx="4212468" cy="427747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3727" y="944724"/>
            <a:ext cx="33201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>
                <a:solidFill>
                  <a:schemeClr val="bg1"/>
                </a:solidFill>
                <a:cs typeface="B Yekan" panose="00000400000000000000" pitchFamily="2" charset="-78"/>
              </a:rPr>
              <a:t>مدل‌های کسب و کار </a:t>
            </a:r>
            <a:r>
              <a:rPr lang="fa-IR" sz="2000" dirty="0">
                <a:solidFill>
                  <a:srgbClr val="FFFF00"/>
                </a:solidFill>
                <a:cs typeface="B Yekan" panose="00000400000000000000" pitchFamily="2" charset="-78"/>
              </a:rPr>
              <a:t>اینترنت اشیا</a:t>
            </a:r>
            <a:endParaRPr lang="en-US" sz="2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2464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400" dirty="0" smtClean="0">
                <a:solidFill>
                  <a:schemeClr val="bg1"/>
                </a:solidFill>
                <a:cs typeface="A Chamran" panose="00000400000000000000" pitchFamily="2" charset="-78"/>
              </a:rPr>
              <a:t>۴. مدل محصول-محور</a:t>
            </a:r>
            <a:endParaRPr lang="fa-IR" sz="7200" dirty="0" smtClean="0">
              <a:solidFill>
                <a:schemeClr val="bg1"/>
              </a:solidFill>
              <a:cs typeface="A Chamr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2156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99" b="5170"/>
          <a:stretch/>
        </p:blipFill>
        <p:spPr>
          <a:xfrm>
            <a:off x="0" y="0"/>
            <a:ext cx="9144001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7" r="20645"/>
          <a:stretch/>
        </p:blipFill>
        <p:spPr>
          <a:xfrm>
            <a:off x="2303748" y="1304764"/>
            <a:ext cx="4320480" cy="37650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2464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400" dirty="0" smtClean="0">
                <a:solidFill>
                  <a:schemeClr val="bg1"/>
                </a:solidFill>
                <a:cs typeface="A Chamran" panose="00000400000000000000" pitchFamily="2" charset="-78"/>
              </a:rPr>
              <a:t>۴. مدل محصول-محور</a:t>
            </a:r>
            <a:endParaRPr lang="fa-IR" sz="7200" dirty="0" smtClean="0">
              <a:solidFill>
                <a:schemeClr val="bg1"/>
              </a:solidFill>
              <a:cs typeface="A Chamra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9532" y="5445224"/>
            <a:ext cx="84609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مثال: شیامی</a:t>
            </a: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anose="00000400000000000000" pitchFamily="2" charset="-78"/>
              </a:rPr>
              <a:t>تولید تعداد زیادی از انواع گجت‌ها و لوازم هوشمند</a:t>
            </a:r>
            <a:endParaRPr lang="en-US" sz="2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  <p:pic>
        <p:nvPicPr>
          <p:cNvPr id="12" name="Picture 11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47764" y="1088740"/>
            <a:ext cx="4212468" cy="4277476"/>
          </a:xfrm>
          <a:prstGeom prst="rect">
            <a:avLst/>
          </a:prstGeom>
          <a:noFill/>
        </p:spPr>
      </p:pic>
      <p:pic>
        <p:nvPicPr>
          <p:cNvPr id="5122" name="Picture 2" descr="https://upload.wikimedia.org/wikipedia/commons/thumb/2/29/Xiaomi_logo.svg/2000px-Xiaomi_logo.svg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4365104"/>
            <a:ext cx="936104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63727" y="944724"/>
            <a:ext cx="33201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>
                <a:solidFill>
                  <a:schemeClr val="bg1"/>
                </a:solidFill>
                <a:cs typeface="B Yekan" panose="00000400000000000000" pitchFamily="2" charset="-78"/>
              </a:rPr>
              <a:t>مدل‌های کسب و کار </a:t>
            </a:r>
            <a:r>
              <a:rPr lang="fa-IR" sz="2000" dirty="0">
                <a:solidFill>
                  <a:srgbClr val="FFFF00"/>
                </a:solidFill>
                <a:cs typeface="B Yekan" panose="00000400000000000000" pitchFamily="2" charset="-78"/>
              </a:rPr>
              <a:t>اینترنت اشیا</a:t>
            </a:r>
            <a:endParaRPr lang="en-US" sz="2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98293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5"/>
          </a:xfrm>
          <a:prstGeom prst="rect">
            <a:avLst/>
          </a:prstGeom>
          <a:noFill/>
        </p:spPr>
      </p:pic>
      <p:pic>
        <p:nvPicPr>
          <p:cNvPr id="2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93040" y="2004993"/>
            <a:ext cx="1589566" cy="153354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22233" y="1628800"/>
            <a:ext cx="1589566" cy="1533547"/>
          </a:xfrm>
          <a:prstGeom prst="rect">
            <a:avLst/>
          </a:prstGeom>
          <a:noFill/>
        </p:spPr>
      </p:pic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 rot="21061038">
            <a:off x="4078294" y="1865769"/>
            <a:ext cx="92365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نوآوری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تازگی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منزلت</a:t>
            </a:r>
          </a:p>
        </p:txBody>
      </p:sp>
      <p:sp>
        <p:nvSpPr>
          <p:cNvPr id="12" name="Rectangle 11"/>
          <p:cNvSpPr/>
          <p:nvPr/>
        </p:nvSpPr>
        <p:spPr>
          <a:xfrm rot="21061038">
            <a:off x="7616527" y="2268961"/>
            <a:ext cx="12250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Dast Nevis" pitchFamily="66" charset="-78"/>
              </a:rPr>
              <a:t>بازار انبوه</a:t>
            </a:r>
          </a:p>
          <a:p>
            <a:pPr algn="ctr" rtl="1"/>
            <a:r>
              <a:rPr lang="fa-IR" sz="2800" dirty="0" smtClean="0">
                <a:cs typeface="Dast Nevis" pitchFamily="66" charset="-78"/>
              </a:rPr>
              <a:t>یا خاص</a:t>
            </a:r>
            <a:endParaRPr lang="en-US" sz="2800" dirty="0">
              <a:cs typeface="Dast Nevis" pitchFamily="66" charset="-78"/>
            </a:endParaRPr>
          </a:p>
        </p:txBody>
      </p:sp>
      <p:pic>
        <p:nvPicPr>
          <p:cNvPr id="5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2924944"/>
            <a:ext cx="1589566" cy="1533547"/>
          </a:xfrm>
          <a:prstGeom prst="rect">
            <a:avLst/>
          </a:prstGeom>
          <a:noFill/>
        </p:spPr>
      </p:pic>
      <p:sp>
        <p:nvSpPr>
          <p:cNvPr id="55" name="Rectangle 54"/>
          <p:cNvSpPr/>
          <p:nvPr/>
        </p:nvSpPr>
        <p:spPr>
          <a:xfrm rot="21061038">
            <a:off x="3974180" y="3220676"/>
            <a:ext cx="124425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بهره‌وری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دسترسی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کاهش هزینه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1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60332" y="3623645"/>
            <a:ext cx="1589566" cy="1533547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 rot="21061038">
            <a:off x="7913848" y="4072279"/>
            <a:ext cx="7649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200" dirty="0" smtClean="0">
                <a:cs typeface="Dast Nevis" pitchFamily="66" charset="-78"/>
              </a:rPr>
              <a:t>افراد</a:t>
            </a:r>
          </a:p>
        </p:txBody>
      </p:sp>
      <p:pic>
        <p:nvPicPr>
          <p:cNvPr id="21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44108" y="5661248"/>
            <a:ext cx="939590" cy="906477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 rot="21061038">
            <a:off x="5594531" y="5925887"/>
            <a:ext cx="7857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فروش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2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7924" y="4077072"/>
            <a:ext cx="1589566" cy="1533547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 rot="21061038">
            <a:off x="3941259" y="4372805"/>
            <a:ext cx="138211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انجام کامل کار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سرعت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راحتی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2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74334" y="5705636"/>
            <a:ext cx="939590" cy="906477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 rot="21061038">
            <a:off x="7492555" y="5969191"/>
            <a:ext cx="8386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فیریمیوم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0" y="22464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400" dirty="0" smtClean="0">
                <a:solidFill>
                  <a:schemeClr val="tx2">
                    <a:lumMod val="50000"/>
                  </a:schemeClr>
                </a:solidFill>
                <a:cs typeface="A Chamran" panose="00000400000000000000" pitchFamily="2" charset="-78"/>
              </a:rPr>
              <a:t>۴. مدل کسب و کار محصول-محور</a:t>
            </a:r>
            <a:endParaRPr lang="fa-IR" sz="7200" dirty="0" smtClean="0">
              <a:solidFill>
                <a:schemeClr val="tx2">
                  <a:lumMod val="50000"/>
                </a:schemeClr>
              </a:solidFill>
              <a:cs typeface="A Chamran" panose="00000400000000000000" pitchFamily="2" charset="-78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7" r="20645"/>
          <a:stretch/>
        </p:blipFill>
        <p:spPr>
          <a:xfrm>
            <a:off x="-1224644" y="3645024"/>
            <a:ext cx="4500500" cy="39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63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2" name="Picture 4" descr="D:\BM workshop\pics\VPC\mistak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81000"/>
            <a:ext cx="5112876" cy="5105401"/>
          </a:xfrm>
          <a:prstGeom prst="rect">
            <a:avLst/>
          </a:prstGeom>
          <a:noFill/>
        </p:spPr>
      </p:pic>
      <p:sp>
        <p:nvSpPr>
          <p:cNvPr id="12" name="Freeform 11"/>
          <p:cNvSpPr/>
          <p:nvPr/>
        </p:nvSpPr>
        <p:spPr>
          <a:xfrm>
            <a:off x="1765738" y="141890"/>
            <a:ext cx="4430110" cy="5628289"/>
          </a:xfrm>
          <a:custGeom>
            <a:avLst/>
            <a:gdLst>
              <a:gd name="connsiteX0" fmla="*/ 1403131 w 4430110"/>
              <a:gd name="connsiteY0" fmla="*/ 315310 h 5628289"/>
              <a:gd name="connsiteX1" fmla="*/ 1671145 w 4430110"/>
              <a:gd name="connsiteY1" fmla="*/ 2758965 h 5628289"/>
              <a:gd name="connsiteX2" fmla="*/ 0 w 4430110"/>
              <a:gd name="connsiteY2" fmla="*/ 4540469 h 5628289"/>
              <a:gd name="connsiteX3" fmla="*/ 15765 w 4430110"/>
              <a:gd name="connsiteY3" fmla="*/ 5628289 h 5628289"/>
              <a:gd name="connsiteX4" fmla="*/ 4430110 w 4430110"/>
              <a:gd name="connsiteY4" fmla="*/ 5565227 h 5628289"/>
              <a:gd name="connsiteX5" fmla="*/ 4414345 w 4430110"/>
              <a:gd name="connsiteY5" fmla="*/ 110358 h 5628289"/>
              <a:gd name="connsiteX6" fmla="*/ 1387365 w 4430110"/>
              <a:gd name="connsiteY6" fmla="*/ 0 h 5628289"/>
              <a:gd name="connsiteX7" fmla="*/ 1403131 w 4430110"/>
              <a:gd name="connsiteY7" fmla="*/ 315310 h 562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30110" h="5628289">
                <a:moveTo>
                  <a:pt x="1403131" y="315310"/>
                </a:moveTo>
                <a:lnTo>
                  <a:pt x="1671145" y="2758965"/>
                </a:lnTo>
                <a:lnTo>
                  <a:pt x="0" y="4540469"/>
                </a:lnTo>
                <a:lnTo>
                  <a:pt x="15765" y="5628289"/>
                </a:lnTo>
                <a:lnTo>
                  <a:pt x="4430110" y="5565227"/>
                </a:lnTo>
                <a:lnTo>
                  <a:pt x="4414345" y="110358"/>
                </a:lnTo>
                <a:lnTo>
                  <a:pt x="1387365" y="0"/>
                </a:lnTo>
                <a:lnTo>
                  <a:pt x="1403131" y="3153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43987" y="5410200"/>
            <a:ext cx="399981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 Rezvan" pitchFamily="2" charset="-78"/>
                <a:cs typeface="A Chamran" pitchFamily="2" charset="-78"/>
              </a:rPr>
              <a:t>استارتاپ‌ها</a:t>
            </a:r>
            <a:endParaRPr lang="en-US" sz="8000" dirty="0">
              <a:solidFill>
                <a:schemeClr val="tx1">
                  <a:lumMod val="50000"/>
                  <a:lumOff val="50000"/>
                </a:schemeClr>
              </a:solidFill>
              <a:latin typeface="A Rezvan" pitchFamily="2" charset="-78"/>
              <a:cs typeface="A Chamr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29200" y="4419600"/>
            <a:ext cx="331693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 Rezvan" pitchFamily="2" charset="-78"/>
                <a:cs typeface="A KORDi" pitchFamily="2" charset="-78"/>
              </a:rPr>
              <a:t>شکست</a:t>
            </a:r>
            <a:endParaRPr lang="en-US" sz="8800" dirty="0">
              <a:solidFill>
                <a:schemeClr val="tx1">
                  <a:lumMod val="50000"/>
                  <a:lumOff val="50000"/>
                </a:schemeClr>
              </a:solidFill>
              <a:cs typeface="A KORDi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62400" y="914400"/>
            <a:ext cx="481253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ساختن چیزی که </a:t>
            </a:r>
          </a:p>
          <a:p>
            <a:pPr algn="ctr" rtl="1"/>
            <a:r>
              <a:rPr lang="fa-IR" sz="54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کسی نیازی به آن ندارد</a:t>
            </a:r>
            <a:endParaRPr lang="en-US" sz="54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62600" y="3581400"/>
            <a:ext cx="24641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Vahid" pitchFamily="2" charset="-78"/>
              </a:rPr>
              <a:t>دلیل اصلی </a:t>
            </a:r>
          </a:p>
        </p:txBody>
      </p:sp>
      <p:pic>
        <p:nvPicPr>
          <p:cNvPr id="9" name="Picture 2" descr="D:\dropbox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00" y="0"/>
            <a:ext cx="1143000" cy="9534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 l="72361"/>
          <a:stretch>
            <a:fillRect/>
          </a:stretch>
        </p:blipFill>
        <p:spPr bwMode="auto">
          <a:xfrm>
            <a:off x="6616730" y="0"/>
            <a:ext cx="2527273" cy="685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6159528" cy="1143000"/>
          </a:xfrm>
        </p:spPr>
        <p:txBody>
          <a:bodyPr/>
          <a:lstStyle/>
          <a:p>
            <a:r>
              <a:rPr lang="fa-IR" sz="8000" dirty="0" smtClean="0">
                <a:solidFill>
                  <a:srgbClr val="C00000"/>
                </a:solidFill>
                <a:cs typeface="A Chamran" pitchFamily="2" charset="-78"/>
              </a:rPr>
              <a:t>شما می‌توانید</a:t>
            </a:r>
            <a:endParaRPr lang="en-US" sz="8000" dirty="0">
              <a:solidFill>
                <a:srgbClr val="C00000"/>
              </a:solidFill>
              <a:cs typeface="A Chamr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47664" y="2060848"/>
            <a:ext cx="4935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rtl="1">
              <a:buNone/>
            </a:pPr>
            <a:r>
              <a:rPr lang="fa-IR" sz="2400" dirty="0" smtClean="0">
                <a:cs typeface="B Yekan" pitchFamily="2" charset="-78"/>
              </a:rPr>
              <a:t>به راحتی مدل کسب و کارتان را ایجاد کنید</a:t>
            </a:r>
            <a:endParaRPr lang="en-US" sz="2400" dirty="0" smtClean="0"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10583" y="2910136"/>
            <a:ext cx="4969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rtl="1">
              <a:buNone/>
            </a:pPr>
            <a:r>
              <a:rPr lang="fa-IR" sz="2400" dirty="0" smtClean="0">
                <a:cs typeface="B Yekan" pitchFamily="2" charset="-78"/>
              </a:rPr>
              <a:t>مدل کسب و کارتان را تحلیل و بهنگام کنید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2757" y="3759423"/>
            <a:ext cx="6157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rtl="1">
              <a:buNone/>
            </a:pPr>
            <a:r>
              <a:rPr lang="fa-IR" sz="2400" dirty="0" smtClean="0">
                <a:cs typeface="B Yekan" pitchFamily="2" charset="-78"/>
              </a:rPr>
              <a:t>به جای طرح کسب‌وکار روی مدل کسب‌وکار تمرکز کنید</a:t>
            </a:r>
            <a:endParaRPr lang="en-US" sz="2400" dirty="0">
              <a:cs typeface="B Yekan" pitchFamily="2" charset="-78"/>
            </a:endParaRPr>
          </a:p>
        </p:txBody>
      </p:sp>
      <p:pic>
        <p:nvPicPr>
          <p:cNvPr id="10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256169" y="4470211"/>
            <a:ext cx="626004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rtl="1">
              <a:buNone/>
            </a:pPr>
            <a:r>
              <a:rPr lang="fa-IR" sz="2400" dirty="0" smtClean="0">
                <a:cs typeface="B Yekan" pitchFamily="2" charset="-78"/>
              </a:rPr>
              <a:t>به عنوان یک استارتاپ، یک مدل کسب و کار بهینه</a:t>
            </a:r>
          </a:p>
          <a:p>
            <a:pPr algn="just" rtl="1">
              <a:buNone/>
            </a:pPr>
            <a:r>
              <a:rPr lang="fa-IR" sz="2400" dirty="0" smtClean="0">
                <a:cs typeface="B Yekan" pitchFamily="2" charset="-78"/>
              </a:rPr>
              <a:t>می‌تواند نقطه قوت شما در مقابل غول‌های فناوری باشد</a:t>
            </a:r>
            <a:endParaRPr lang="en-US" sz="2400" dirty="0"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5643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79512" y="368660"/>
            <a:ext cx="6876764" cy="30162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 rtl="1">
              <a:buNone/>
            </a:pPr>
            <a:r>
              <a:rPr lang="fa-IR" sz="2800" dirty="0" smtClean="0">
                <a:cs typeface="B Yekan" pitchFamily="2" charset="-78"/>
              </a:rPr>
              <a:t>کار اصلی یک استارتاپ جستجوی یک مدل کسب‌وکار </a:t>
            </a:r>
          </a:p>
          <a:p>
            <a:pPr rtl="1">
              <a:buNone/>
            </a:pPr>
            <a:r>
              <a:rPr lang="fa-IR" sz="5400" dirty="0" smtClean="0">
                <a:cs typeface="A Chamran" pitchFamily="2" charset="-78"/>
              </a:rPr>
              <a:t>پایدار،</a:t>
            </a:r>
          </a:p>
          <a:p>
            <a:pPr rtl="1">
              <a:buNone/>
            </a:pPr>
            <a:r>
              <a:rPr lang="fa-IR" sz="5400" dirty="0" smtClean="0">
                <a:cs typeface="A Chamran" pitchFamily="2" charset="-78"/>
              </a:rPr>
              <a:t>قابل توسعه و</a:t>
            </a:r>
          </a:p>
          <a:p>
            <a:pPr rtl="1">
              <a:buNone/>
            </a:pPr>
            <a:r>
              <a:rPr lang="fa-IR" sz="5400" dirty="0" smtClean="0">
                <a:cs typeface="A Chamran" pitchFamily="2" charset="-78"/>
              </a:rPr>
              <a:t>تکرارپذیر</a:t>
            </a:r>
          </a:p>
        </p:txBody>
      </p:sp>
    </p:spTree>
    <p:extLst>
      <p:ext uri="{BB962C8B-B14F-4D97-AF65-F5344CB8AC3E}">
        <p14:creationId xmlns:p14="http://schemas.microsoft.com/office/powerpoint/2010/main" val="279154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968630"/>
            <a:ext cx="9162424" cy="3906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8520" y="116632"/>
            <a:ext cx="4007008" cy="273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71206" y="116632"/>
            <a:ext cx="5366420" cy="273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2934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0526"/>
            <a:ext cx="8229600" cy="5435639"/>
          </a:xfrm>
        </p:spPr>
        <p:txBody>
          <a:bodyPr/>
          <a:lstStyle/>
          <a:p>
            <a:pPr algn="ctr" rtl="1">
              <a:buNone/>
            </a:pPr>
            <a:r>
              <a:rPr lang="fa-IR" sz="4400" dirty="0" smtClean="0">
                <a:cs typeface="B Yekan" pitchFamily="2" charset="-78"/>
              </a:rPr>
              <a:t>بوم مدل کسب و کار مجموعه‌ای است از </a:t>
            </a:r>
          </a:p>
          <a:p>
            <a:pPr algn="ctr" rtl="1">
              <a:buNone/>
            </a:pPr>
            <a:r>
              <a:rPr lang="fa-IR" sz="199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Chamran" pitchFamily="2" charset="-78"/>
              </a:rPr>
              <a:t>فرضیات</a:t>
            </a:r>
          </a:p>
        </p:txBody>
      </p:sp>
      <p:pic>
        <p:nvPicPr>
          <p:cNvPr id="4" name="Picture 4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4977172"/>
            <a:ext cx="7293446" cy="740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89375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2"/>
            <a:ext cx="9152825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67385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 l="37078" t="33011"/>
          <a:stretch>
            <a:fillRect/>
          </a:stretch>
        </p:blipFill>
        <p:spPr bwMode="auto">
          <a:xfrm>
            <a:off x="2928917" y="1900224"/>
            <a:ext cx="6215085" cy="495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892404" y="1895455"/>
            <a:ext cx="1789137" cy="1058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5400" dirty="0" smtClean="0">
                <a:solidFill>
                  <a:srgbClr val="C00000"/>
                </a:solidFill>
                <a:cs typeface="A Chamran" pitchFamily="2" charset="-78"/>
              </a:rPr>
              <a:t>راستی‌آزمایی فرضیات</a:t>
            </a:r>
            <a:endParaRPr lang="en-US" sz="5400" dirty="0">
              <a:solidFill>
                <a:srgbClr val="C00000"/>
              </a:solidFill>
              <a:cs typeface="A Chamran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2" y="1600200"/>
            <a:ext cx="4662495" cy="5041944"/>
          </a:xfrm>
        </p:spPr>
        <p:txBody>
          <a:bodyPr/>
          <a:lstStyle/>
          <a:p>
            <a:pPr rtl="1">
              <a:buNone/>
            </a:pPr>
            <a:r>
              <a:rPr lang="fa-IR" dirty="0" smtClean="0">
                <a:cs typeface="B Yekan" pitchFamily="2" charset="-78"/>
              </a:rPr>
              <a:t>مادامی که درستی مدل کسب و کارتان را اثبات نکرده‌اید</a:t>
            </a:r>
            <a:endParaRPr lang="fa-IR" sz="6000" dirty="0" smtClean="0">
              <a:cs typeface="B Yekan" pitchFamily="2" charset="-78"/>
            </a:endParaRPr>
          </a:p>
          <a:p>
            <a:pPr rtl="1">
              <a:buNone/>
            </a:pPr>
            <a:r>
              <a:rPr lang="fa-IR" sz="6000" dirty="0" smtClean="0">
                <a:cs typeface="B Yekan" pitchFamily="2" charset="-78"/>
              </a:rPr>
              <a:t> باید آن را بهبود دهید</a:t>
            </a:r>
            <a:endParaRPr lang="en-US" sz="6000" dirty="0">
              <a:cs typeface="B Yekan" pitchFamily="2" charset="-78"/>
            </a:endParaRPr>
          </a:p>
        </p:txBody>
      </p:sp>
      <p:pic>
        <p:nvPicPr>
          <p:cNvPr id="6" name="Picture 5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3053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2"/>
            <a:ext cx="9152824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1931969"/>
            <a:ext cx="9144000" cy="24006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4800" dirty="0" smtClean="0">
                <a:cs typeface="B Yekan" pitchFamily="2" charset="-78"/>
              </a:rPr>
              <a:t>فرضیات مدل کسب و کار در فرایند «</a:t>
            </a:r>
            <a:r>
              <a:rPr lang="fa-IR" sz="5400" b="1" dirty="0" smtClean="0">
                <a:solidFill>
                  <a:srgbClr val="C00000"/>
                </a:solidFill>
                <a:cs typeface="B Yekan" pitchFamily="2" charset="-78"/>
              </a:rPr>
              <a:t>ارزیابی مشتری</a:t>
            </a:r>
            <a:r>
              <a:rPr lang="fa-IR" sz="4800" dirty="0" smtClean="0">
                <a:cs typeface="B Yekan" pitchFamily="2" charset="-78"/>
              </a:rPr>
              <a:t>» تست شده و در صورت عدم اثبات، باید تغییر کنند</a:t>
            </a:r>
            <a:endParaRPr lang="en-US" sz="4800" dirty="0">
              <a:cs typeface="B Yekan" pitchFamily="2" charset="-78"/>
            </a:endParaRPr>
          </a:p>
        </p:txBody>
      </p:sp>
      <p:pic>
        <p:nvPicPr>
          <p:cNvPr id="6" name="Picture 5" descr="C:\Documents and Settings\Administrator\Desktop\IoT\img-digital-connec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46723" y="4833156"/>
            <a:ext cx="7293446" cy="740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6955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keyblog.persiangig.com/image/businessmodelgeneration9012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-1"/>
            <a:ext cx="9144001" cy="672998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4346">
            <a:off x="577009" y="5525227"/>
            <a:ext cx="3816424" cy="777871"/>
          </a:xfrm>
          <a:noFill/>
        </p:spPr>
        <p:txBody>
          <a:bodyPr/>
          <a:lstStyle/>
          <a:p>
            <a:r>
              <a:rPr lang="fa-IR" sz="3200" dirty="0" smtClean="0">
                <a:cs typeface="B Yekan" pitchFamily="2" charset="-78"/>
              </a:rPr>
              <a:t>برای آشنایی بیشتر...</a:t>
            </a:r>
            <a:endParaRPr lang="en-US" sz="3200" dirty="0"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8121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rgbClr val="385D8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hlinkClick r:id="rId4"/>
          </p:cNvPr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59952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slideshare.net/</a:t>
            </a:r>
            <a:r>
              <a:rPr lang="en-US" sz="4000" dirty="0" err="1" smtClean="0">
                <a:solidFill>
                  <a:schemeClr val="bg1"/>
                </a:solidFill>
                <a:latin typeface="+mj-lt"/>
                <a:cs typeface="Tahoma" pitchFamily="34" charset="0"/>
              </a:rPr>
              <a:t>mahdinasseri</a:t>
            </a:r>
            <a:endParaRPr lang="en-US" sz="4000" dirty="0" smtClean="0">
              <a:solidFill>
                <a:schemeClr val="bg1"/>
              </a:solidFill>
              <a:latin typeface="+mj-lt"/>
              <a:cs typeface="Tahom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51781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برای مشاهده اسلایدهای بیشتر</a:t>
            </a:r>
          </a:p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مرا در اسلایدشیر دنبال کنید</a:t>
            </a:r>
            <a:endParaRPr lang="en-US" sz="32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429000" y="609601"/>
            <a:ext cx="2099132" cy="1478644"/>
            <a:chOff x="0" y="0"/>
            <a:chExt cx="748" cy="549"/>
          </a:xfrm>
        </p:grpSpPr>
        <p:sp>
          <p:nvSpPr>
            <p:cNvPr id="8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4446029"/>
            <a:ext cx="91440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مروج کارآفرینی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مدیر توسعه کسب و کار عکس‌پرینت</a:t>
            </a:r>
            <a:endParaRPr lang="fa-IR" sz="1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48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مهدی ناصری</a:t>
            </a:r>
            <a:endParaRPr lang="en-US" sz="40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pic>
        <p:nvPicPr>
          <p:cNvPr id="15" name="Picture 2" descr="D:\dropbox\Dropbox\work\my logo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2" y="5486401"/>
            <a:ext cx="1552435" cy="1295012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0" y="60960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Axkade\IoT\internet_of_thing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2158925" y="5525360"/>
            <a:ext cx="6985075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5400" b="1" dirty="0" smtClean="0">
                <a:solidFill>
                  <a:schemeClr val="bg1"/>
                </a:solidFill>
                <a:latin typeface="+mn-lt"/>
                <a:cs typeface="B Roya" pitchFamily="2" charset="-78"/>
              </a:rPr>
              <a:t>طراحی </a:t>
            </a:r>
            <a:r>
              <a:rPr lang="fa-IR" sz="6600" b="1" dirty="0" smtClean="0">
                <a:solidFill>
                  <a:schemeClr val="bg1"/>
                </a:solidFill>
                <a:latin typeface="+mn-lt"/>
                <a:cs typeface="B Roya" pitchFamily="2" charset="-78"/>
              </a:rPr>
              <a:t>مدل کسب و کار</a:t>
            </a:r>
            <a:endParaRPr lang="en-US" sz="6600" b="1" dirty="0">
              <a:solidFill>
                <a:schemeClr val="bg1"/>
              </a:solidFill>
              <a:latin typeface="+mn-lt"/>
              <a:cs typeface="B Roya" pitchFamily="2" charset="-78"/>
            </a:endParaRPr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2231740" y="4737338"/>
            <a:ext cx="35525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پس، چه باید کرد؟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6107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3"/>
          <p:cNvSpPr txBox="1">
            <a:spLocks noChangeArrowheads="1"/>
          </p:cNvSpPr>
          <p:nvPr/>
        </p:nvSpPr>
        <p:spPr bwMode="auto">
          <a:xfrm>
            <a:off x="1030241" y="1092168"/>
            <a:ext cx="68279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یک مدل کسب و کار چیست؟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74731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pic>
        <p:nvPicPr>
          <p:cNvPr id="4" name="Picture 7" descr="whats-yours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3726" y="2625713"/>
            <a:ext cx="6972300" cy="2914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5621</TotalTime>
  <Words>1950</Words>
  <Application>Microsoft Office PowerPoint</Application>
  <PresentationFormat>On-screen Show (4:3)</PresentationFormat>
  <Paragraphs>649</Paragraphs>
  <Slides>78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100" baseType="lpstr">
      <vt:lpstr>B Vahid</vt:lpstr>
      <vt:lpstr>A KORDi</vt:lpstr>
      <vt:lpstr>Times New Roman</vt:lpstr>
      <vt:lpstr>Tahoma</vt:lpstr>
      <vt:lpstr>A Chamran</vt:lpstr>
      <vt:lpstr>B Yekan</vt:lpstr>
      <vt:lpstr>Dast Nevis</vt:lpstr>
      <vt:lpstr>B Roya</vt:lpstr>
      <vt:lpstr>Century Gothic</vt:lpstr>
      <vt:lpstr>Elm</vt:lpstr>
      <vt:lpstr>B Koodak</vt:lpstr>
      <vt:lpstr>XM Vahid</vt:lpstr>
      <vt:lpstr>B Titr</vt:lpstr>
      <vt:lpstr>Calibri</vt:lpstr>
      <vt:lpstr>A Rezvan</vt:lpstr>
      <vt:lpstr>Cordia New</vt:lpstr>
      <vt:lpstr>A  Duel</vt:lpstr>
      <vt:lpstr>Iranian Sans</vt:lpstr>
      <vt:lpstr>Arial</vt:lpstr>
      <vt:lpstr>B Elm</vt:lpstr>
      <vt:lpstr>B Zar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شما می‌توانید</vt:lpstr>
      <vt:lpstr>PowerPoint Presentation</vt:lpstr>
      <vt:lpstr>PowerPoint Presentation</vt:lpstr>
      <vt:lpstr>PowerPoint Presentation</vt:lpstr>
      <vt:lpstr>PowerPoint Presentation</vt:lpstr>
      <vt:lpstr>راستی‌آزمایی فرضیات</vt:lpstr>
      <vt:lpstr>PowerPoint Presentation</vt:lpstr>
      <vt:lpstr>برای آشنایی بیشتر...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César Salazar</dc:creator>
  <cp:lastModifiedBy>Reyhan</cp:lastModifiedBy>
  <cp:revision>347</cp:revision>
  <dcterms:created xsi:type="dcterms:W3CDTF">2008-03-04T14:53:33Z</dcterms:created>
  <dcterms:modified xsi:type="dcterms:W3CDTF">2018-08-15T06:28:13Z</dcterms:modified>
</cp:coreProperties>
</file>